
<file path=[Content_Types].xml><?xml version="1.0" encoding="utf-8"?>
<Types xmlns="http://schemas.openxmlformats.org/package/2006/content-types">
  <Default Extension="jpeg" ContentType="image/jpeg"/>
  <Default Extension="mp4" ContentType="video/unknown"/>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wdp" ContentType="image/vnd.ms-photo"/>
  <Override PartName="/ppt/media/media1.mp4" ContentType="video/mp4"/>
  <Override PartName="/ppt/media/media2.mp4" ContentType="video/mp4"/>
  <Override PartName="/ppt/media/media3.mp4" ContentType="video/mp4"/>
  <Override PartName="/ppt/media/media4.mp4" ContentType="video/mp4"/>
  <Override PartName="/ppt/media/media5.mp4" ContentType="video/mp4"/>
  <Override PartName="/ppt/media/media6.mp4" ContentType="vide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75" r:id="rId3"/>
    <p:sldId id="326" r:id="rId4"/>
    <p:sldId id="327" r:id="rId5"/>
    <p:sldId id="278" r:id="rId6"/>
    <p:sldId id="324" r:id="rId7"/>
    <p:sldId id="256" r:id="rId8"/>
    <p:sldId id="289" r:id="rId9"/>
    <p:sldId id="280" r:id="rId10"/>
    <p:sldId id="287" r:id="rId11"/>
    <p:sldId id="286" r:id="rId12"/>
    <p:sldId id="288" r:id="rId13"/>
    <p:sldId id="312" r:id="rId14"/>
    <p:sldId id="313" r:id="rId15"/>
    <p:sldId id="303" r:id="rId16"/>
    <p:sldId id="301" r:id="rId17"/>
    <p:sldId id="302" r:id="rId18"/>
    <p:sldId id="290" r:id="rId19"/>
    <p:sldId id="281" r:id="rId20"/>
    <p:sldId id="307" r:id="rId21"/>
    <p:sldId id="309" r:id="rId22"/>
    <p:sldId id="294" r:id="rId23"/>
    <p:sldId id="295" r:id="rId24"/>
    <p:sldId id="320" r:id="rId25"/>
    <p:sldId id="311" r:id="rId26"/>
    <p:sldId id="325" r:id="rId27"/>
    <p:sldId id="305"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id="{BB34FC1D-4178-4C78-A927-4C2AC82151E7}" name="제목 없는 구역">
          <p14:sldIdLst>
            <p14:sldId id="275"/>
            <p14:sldId id="326"/>
            <p14:sldId id="327"/>
            <p14:sldId id="278"/>
            <p14:sldId id="324"/>
            <p14:sldId id="256"/>
            <p14:sldId id="289"/>
            <p14:sldId id="280"/>
            <p14:sldId id="287"/>
            <p14:sldId id="286"/>
            <p14:sldId id="288"/>
            <p14:sldId id="312"/>
            <p14:sldId id="313"/>
            <p14:sldId id="303"/>
            <p14:sldId id="301"/>
            <p14:sldId id="302"/>
            <p14:sldId id="290"/>
            <p14:sldId id="281"/>
            <p14:sldId id="307"/>
            <p14:sldId id="309"/>
            <p14:sldId id="294"/>
            <p14:sldId id="295"/>
            <p14:sldId id="320"/>
            <p14:sldId id="311"/>
            <p14:sldId id="325"/>
            <p14:sldId id="305"/>
          </p14:sldIdLst>
        </p14:section>
      </p14:sectionLst>
    </p:ext>
  </p:extLst>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0867" autoAdjust="0"/>
    <p:restoredTop sz="96242" autoAdjust="0"/>
  </p:normalViewPr>
  <p:slideViewPr>
    <p:cSldViewPr snapToGrid="0">
      <p:cViewPr varScale="1">
        <p:scale>
          <a:sx n="100" d="100"/>
          <a:sy n="100" d="100"/>
        </p:scale>
        <p:origin x="870" y="144"/>
      </p:cViewPr>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presProps" Target="presProps.xml"  /><Relationship Id="rId3" Type="http://schemas.openxmlformats.org/officeDocument/2006/relationships/slide" Target="slides/slide1.xml"  /><Relationship Id="rId30" Type="http://schemas.openxmlformats.org/officeDocument/2006/relationships/viewProps" Target="viewProps.xml"  /><Relationship Id="rId31" Type="http://schemas.openxmlformats.org/officeDocument/2006/relationships/theme" Target="theme/theme1.xml"  /><Relationship Id="rId32"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lvl="0"/>
            <a:fld id="{84DAEA13-D409-48E1-99FA-EED28A539719}" type="datetime1">
              <a:rPr lang="ko-KR" altLang="en-US" smtClean="0"/>
              <a:t>2023-12-07</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endParaRPr lang="ko-KR" altLang="en-US"/>
          </a:p>
          <a:p>
            <a:pPr lvl="1">
              <a:defRPr/>
            </a:pPr>
            <a:r>
              <a:rPr lang="ko-KR" altLang="en-US"/>
              <a:t>두 번째 수준</a:t>
            </a:r>
            <a:endParaRPr lang="ko-KR" altLang="en-US"/>
          </a:p>
          <a:p>
            <a:pPr lvl="2">
              <a:defRPr/>
            </a:pPr>
            <a:r>
              <a:rPr lang="ko-KR" altLang="en-US"/>
              <a:t>세 번째 수준</a:t>
            </a:r>
            <a:endParaRPr lang="ko-KR" altLang="en-US"/>
          </a:p>
          <a:p>
            <a:pPr lvl="3">
              <a:defRPr/>
            </a:pPr>
            <a:r>
              <a:rPr lang="ko-KR" altLang="en-US"/>
              <a:t>네 번째 수준</a:t>
            </a:r>
            <a:endParaRPr lang="ko-KR" altLang="en-US"/>
          </a:p>
          <a:p>
            <a:pPr lvl="4">
              <a:defRPr/>
            </a:pPr>
            <a:r>
              <a:rPr lang="ko-KR" altLang="en-US"/>
              <a:t>다섯 번째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lvl="0"/>
            <a:fld id="{81FE9F08-CB78-4DAD-BE3B-643ADFD81EDA}" type="slidenum">
              <a:rPr lang="ko-KR" altLang="en-US" smtClean="0"/>
              <a:t>‹#›</a:t>
            </a:fld>
            <a:endParaRPr lang="ko-KR" altLang="en-US"/>
          </a:p>
        </p:txBody>
      </p:sp>
    </p:spTree>
    <p:extLst>
      <p:ext uri="{BB962C8B-B14F-4D97-AF65-F5344CB8AC3E}">
        <p14:creationId xmlns:p14="http://schemas.microsoft.com/office/powerpoint/2010/main" val="4244983346"/>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생활체육 관련 정보 수집 경로는 대중매체</a:t>
            </a:r>
            <a:r>
              <a:rPr lang="en-US" altLang="ko-KR" dirty="0"/>
              <a:t>, </a:t>
            </a:r>
            <a:r>
              <a:rPr lang="ko-KR" altLang="en-US" dirty="0"/>
              <a:t>인터넷 등에서 이뤄지며</a:t>
            </a:r>
            <a:r>
              <a:rPr lang="en-US" altLang="ko-KR" dirty="0"/>
              <a:t>, </a:t>
            </a:r>
            <a:r>
              <a:rPr lang="ko-KR" altLang="en-US" dirty="0" err="1"/>
              <a:t>비참여</a:t>
            </a:r>
            <a:r>
              <a:rPr lang="ko-KR" altLang="en-US" dirty="0"/>
              <a:t> 이유는 시간 부족</a:t>
            </a:r>
            <a:r>
              <a:rPr lang="en-US" altLang="ko-KR" dirty="0"/>
              <a:t>, </a:t>
            </a:r>
            <a:r>
              <a:rPr lang="ko-KR" altLang="en-US" dirty="0"/>
              <a:t>관심 부족</a:t>
            </a:r>
            <a:r>
              <a:rPr lang="en-US" altLang="ko-KR" dirty="0"/>
              <a:t>, </a:t>
            </a:r>
            <a:r>
              <a:rPr lang="ko-KR" altLang="en-US" dirty="0"/>
              <a:t>낮은 접근성</a:t>
            </a:r>
            <a:r>
              <a:rPr lang="en-US" altLang="ko-KR" dirty="0"/>
              <a:t>, </a:t>
            </a:r>
            <a:r>
              <a:rPr lang="ko-KR" altLang="en-US" dirty="0"/>
              <a:t>정보 부족입니다</a:t>
            </a:r>
            <a:r>
              <a:rPr lang="en-US" altLang="ko-KR" dirty="0"/>
              <a:t>.</a:t>
            </a:r>
          </a:p>
          <a:p>
            <a:r>
              <a:rPr lang="en-US" altLang="ko-KR" dirty="0"/>
              <a:t>WHO </a:t>
            </a:r>
            <a:r>
              <a:rPr lang="ko-KR" altLang="en-US" dirty="0"/>
              <a:t>자료를 살펴보면</a:t>
            </a:r>
            <a:r>
              <a:rPr lang="en-US" altLang="ko-KR" dirty="0"/>
              <a:t>, </a:t>
            </a:r>
            <a:r>
              <a:rPr lang="ko-KR" altLang="en-US" dirty="0"/>
              <a:t>남자 청소년의 운동부족 비율이 </a:t>
            </a:r>
            <a:r>
              <a:rPr lang="en-US" altLang="ko-KR" dirty="0"/>
              <a:t>91.4%, </a:t>
            </a:r>
            <a:r>
              <a:rPr lang="ko-KR" altLang="en-US" dirty="0"/>
              <a:t>여자 청소년은 </a:t>
            </a:r>
            <a:r>
              <a:rPr lang="en-US" altLang="ko-KR" dirty="0"/>
              <a:t>97.2%</a:t>
            </a:r>
            <a:r>
              <a:rPr lang="ko-KR" altLang="en-US" dirty="0"/>
              <a:t>로 체력 향상의 필요성을 확인할 수 있었습니다</a:t>
            </a:r>
            <a:r>
              <a:rPr lang="en-US" altLang="ko-KR" dirty="0"/>
              <a:t>.</a:t>
            </a:r>
          </a:p>
          <a:p>
            <a:r>
              <a:rPr lang="en-US" altLang="ko-KR" dirty="0"/>
              <a:t>WHO </a:t>
            </a:r>
            <a:r>
              <a:rPr lang="ko-KR" altLang="en-US" dirty="0"/>
              <a:t>연구팀이 꼽은 세 가지 요인은 시간 부족</a:t>
            </a:r>
            <a:r>
              <a:rPr lang="en-US" altLang="ko-KR" dirty="0"/>
              <a:t>, </a:t>
            </a:r>
            <a:r>
              <a:rPr lang="ko-KR" altLang="en-US" dirty="0"/>
              <a:t>스마트폰 과용</a:t>
            </a:r>
            <a:r>
              <a:rPr lang="en-US" altLang="ko-KR" dirty="0"/>
              <a:t>, </a:t>
            </a:r>
            <a:r>
              <a:rPr lang="ko-KR" altLang="en-US" dirty="0"/>
              <a:t>스포츠 레저시설이 부족한 </a:t>
            </a:r>
            <a:r>
              <a:rPr lang="ko-KR" altLang="en-US" dirty="0" err="1"/>
              <a:t>현실이였습니다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a:t>
            </a:fld>
            <a:endParaRPr lang="ko-KR" altLang="en-US"/>
          </a:p>
        </p:txBody>
      </p:sp>
    </p:spTree>
    <p:extLst>
      <p:ext uri="{BB962C8B-B14F-4D97-AF65-F5344CB8AC3E}">
        <p14:creationId xmlns:p14="http://schemas.microsoft.com/office/powerpoint/2010/main" val="251547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EDA</a:t>
            </a:r>
            <a:r>
              <a:rPr lang="ko-KR" altLang="en-US" dirty="0"/>
              <a:t>를 통한 데이터 정규성 검정을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11</a:t>
            </a:fld>
            <a:endParaRPr lang="ko-KR" altLang="en-US"/>
          </a:p>
        </p:txBody>
      </p:sp>
    </p:spTree>
    <p:extLst>
      <p:ext uri="{BB962C8B-B14F-4D97-AF65-F5344CB8AC3E}">
        <p14:creationId xmlns:p14="http://schemas.microsoft.com/office/powerpoint/2010/main" val="3477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성별</a:t>
            </a:r>
            <a:r>
              <a:rPr lang="en-US" altLang="ko-KR" dirty="0"/>
              <a:t>, </a:t>
            </a:r>
            <a:r>
              <a:rPr lang="ko-KR" altLang="en-US" dirty="0"/>
              <a:t>나이</a:t>
            </a:r>
            <a:r>
              <a:rPr lang="en-US" altLang="ko-KR" dirty="0"/>
              <a:t>, BMI </a:t>
            </a:r>
            <a:r>
              <a:rPr lang="ko-KR" altLang="en-US" dirty="0"/>
              <a:t>수치를 활용해 </a:t>
            </a:r>
            <a:r>
              <a:rPr lang="en-US" altLang="ko-KR" dirty="0"/>
              <a:t>K-</a:t>
            </a:r>
            <a:r>
              <a:rPr lang="ko-KR" altLang="en-US" dirty="0"/>
              <a:t>평균 군집화를 진행했습니다</a:t>
            </a:r>
            <a:r>
              <a:rPr lang="en-US" altLang="ko-KR" dirty="0"/>
              <a:t>.</a:t>
            </a:r>
            <a:r>
              <a:rPr lang="ko-KR" altLang="en-US" dirty="0"/>
              <a:t> </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12</a:t>
            </a:fld>
            <a:endParaRPr lang="ko-KR" altLang="en-US"/>
          </a:p>
        </p:txBody>
      </p:sp>
    </p:spTree>
    <p:extLst>
      <p:ext uri="{BB962C8B-B14F-4D97-AF65-F5344CB8AC3E}">
        <p14:creationId xmlns:p14="http://schemas.microsoft.com/office/powerpoint/2010/main" val="45781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크루스칼</a:t>
            </a:r>
            <a:r>
              <a:rPr lang="en-US" altLang="ko-KR" dirty="0"/>
              <a:t> </a:t>
            </a:r>
            <a:r>
              <a:rPr lang="ko-KR" altLang="en-US" dirty="0"/>
              <a:t>분석을 통해서 각 그룹별 평균의 차이를 비교하여</a:t>
            </a:r>
            <a:r>
              <a:rPr lang="en-US" altLang="ko-KR" dirty="0"/>
              <a:t> </a:t>
            </a:r>
            <a:r>
              <a:rPr lang="ko-KR" altLang="en-US" dirty="0"/>
              <a:t>운동 목적에 맞는 </a:t>
            </a:r>
            <a:r>
              <a:rPr lang="en-US" altLang="ko-KR" dirty="0"/>
              <a:t>n</a:t>
            </a:r>
            <a:r>
              <a:rPr lang="ko-KR" altLang="en-US" dirty="0"/>
              <a:t>개의 운동을 추천했습니다</a:t>
            </a:r>
            <a:r>
              <a:rPr lang="en-US" altLang="ko-KR" dirty="0"/>
              <a:t>.</a:t>
            </a:r>
            <a:r>
              <a:rPr lang="ko-KR" altLang="en-US" dirty="0"/>
              <a:t> </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13</a:t>
            </a:fld>
            <a:endParaRPr lang="ko-KR" altLang="en-US"/>
          </a:p>
        </p:txBody>
      </p:sp>
    </p:spTree>
    <p:extLst>
      <p:ext uri="{BB962C8B-B14F-4D97-AF65-F5344CB8AC3E}">
        <p14:creationId xmlns:p14="http://schemas.microsoft.com/office/powerpoint/2010/main" val="730358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추천시스템 데이터셋은 다음과 같은 전처리를 과정을 거쳤습니다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14</a:t>
            </a:fld>
            <a:endParaRPr lang="ko-KR" altLang="en-US"/>
          </a:p>
        </p:txBody>
      </p:sp>
    </p:spTree>
    <p:extLst>
      <p:ext uri="{BB962C8B-B14F-4D97-AF65-F5344CB8AC3E}">
        <p14:creationId xmlns:p14="http://schemas.microsoft.com/office/powerpoint/2010/main" val="4248466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코사인 유사도 기반의 추천 시스템</a:t>
            </a:r>
            <a:r>
              <a:rPr lang="en-US" altLang="ko-KR" dirty="0"/>
              <a:t>, </a:t>
            </a:r>
            <a:r>
              <a:rPr lang="ko-KR" altLang="en-US" dirty="0"/>
              <a:t>변화량이 가장 큰 사용자의 운동 추천</a:t>
            </a:r>
            <a:r>
              <a:rPr lang="en-US" altLang="ko-KR" dirty="0"/>
              <a:t>,</a:t>
            </a:r>
            <a:r>
              <a:rPr lang="ko-KR" altLang="en-US" dirty="0"/>
              <a:t> 가장 많이 처방 받은 운동 추천을 하는 </a:t>
            </a:r>
            <a:r>
              <a:rPr lang="en-US" altLang="ko-KR" dirty="0"/>
              <a:t>3</a:t>
            </a:r>
            <a:r>
              <a:rPr lang="ko-KR" altLang="en-US" dirty="0"/>
              <a:t>개의 모델을 구현했습니다</a:t>
            </a:r>
            <a:r>
              <a:rPr lang="en-US" altLang="ko-KR" dirty="0"/>
              <a:t>.</a:t>
            </a:r>
          </a:p>
          <a:p>
            <a:endParaRPr lang="en-US" altLang="ko-KR" dirty="0"/>
          </a:p>
          <a:p>
            <a:r>
              <a:rPr lang="ko-KR" altLang="en-US" dirty="0"/>
              <a:t>모델 등 </a:t>
            </a:r>
            <a:r>
              <a:rPr lang="en-US" altLang="ko-KR" dirty="0"/>
              <a:t>3</a:t>
            </a:r>
            <a:r>
              <a:rPr lang="ko-KR" altLang="en-US" dirty="0"/>
              <a:t>개의 모델을 구현했습니다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15</a:t>
            </a:fld>
            <a:endParaRPr lang="ko-KR" altLang="en-US"/>
          </a:p>
        </p:txBody>
      </p:sp>
    </p:spTree>
    <p:extLst>
      <p:ext uri="{BB962C8B-B14F-4D97-AF65-F5344CB8AC3E}">
        <p14:creationId xmlns:p14="http://schemas.microsoft.com/office/powerpoint/2010/main" val="3496513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최적화 기반의 추천 시스템과 모델의 플로우는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16</a:t>
            </a:fld>
            <a:endParaRPr lang="ko-KR" altLang="en-US"/>
          </a:p>
        </p:txBody>
      </p:sp>
    </p:spTree>
    <p:extLst>
      <p:ext uri="{BB962C8B-B14F-4D97-AF65-F5344CB8AC3E}">
        <p14:creationId xmlns:p14="http://schemas.microsoft.com/office/powerpoint/2010/main" val="11110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일반 및 변화량 기반 추천 </a:t>
            </a:r>
            <a:r>
              <a:rPr lang="ko-KR" altLang="en-US" dirty="0" err="1"/>
              <a:t>머신러닝</a:t>
            </a:r>
            <a:r>
              <a:rPr lang="ko-KR" altLang="en-US" dirty="0"/>
              <a:t> 모델의 플로우는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17</a:t>
            </a:fld>
            <a:endParaRPr lang="ko-KR" altLang="en-US"/>
          </a:p>
        </p:txBody>
      </p:sp>
    </p:spTree>
    <p:extLst>
      <p:ext uri="{BB962C8B-B14F-4D97-AF65-F5344CB8AC3E}">
        <p14:creationId xmlns:p14="http://schemas.microsoft.com/office/powerpoint/2010/main" val="357536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XAI </a:t>
            </a:r>
            <a:r>
              <a:rPr lang="ko-KR" altLang="en-US" dirty="0"/>
              <a:t>모델은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18</a:t>
            </a:fld>
            <a:endParaRPr lang="ko-KR" altLang="en-US"/>
          </a:p>
        </p:txBody>
      </p:sp>
    </p:spTree>
    <p:extLst>
      <p:ext uri="{BB962C8B-B14F-4D97-AF65-F5344CB8AC3E}">
        <p14:creationId xmlns:p14="http://schemas.microsoft.com/office/powerpoint/2010/main" val="357792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코사인 유사도 기반의 추천 시스템과 최적화 모델의 흐름은 다음과 같습니다</a:t>
            </a:r>
            <a:r>
              <a:rPr lang="en-US" altLang="ko-KR" dirty="0"/>
              <a:t>.</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19</a:t>
            </a:fld>
            <a:endParaRPr lang="ko-KR" altLang="en-US"/>
          </a:p>
        </p:txBody>
      </p:sp>
    </p:spTree>
    <p:extLst>
      <p:ext uri="{BB962C8B-B14F-4D97-AF65-F5344CB8AC3E}">
        <p14:creationId xmlns:p14="http://schemas.microsoft.com/office/powerpoint/2010/main" val="413185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변화량 기반 </a:t>
            </a:r>
            <a:r>
              <a:rPr lang="ko-KR" altLang="en-US" dirty="0" err="1"/>
              <a:t>머신러닝</a:t>
            </a:r>
            <a:r>
              <a:rPr lang="ko-KR" altLang="en-US" dirty="0"/>
              <a:t> 모델과 일반 추천 </a:t>
            </a:r>
            <a:r>
              <a:rPr lang="ko-KR" altLang="en-US" dirty="0" err="1"/>
              <a:t>머신러닝</a:t>
            </a:r>
            <a:r>
              <a:rPr lang="ko-KR" altLang="en-US" dirty="0"/>
              <a:t> 모델의 흐름은 다음과 같습니다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20</a:t>
            </a:fld>
            <a:endParaRPr lang="ko-KR" altLang="en-US"/>
          </a:p>
        </p:txBody>
      </p:sp>
    </p:spTree>
    <p:extLst>
      <p:ext uri="{BB962C8B-B14F-4D97-AF65-F5344CB8AC3E}">
        <p14:creationId xmlns:p14="http://schemas.microsoft.com/office/powerpoint/2010/main" val="33193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공공기관 등에서 국민체력 </a:t>
            </a:r>
            <a:r>
              <a:rPr lang="en-US" altLang="ko-KR" dirty="0"/>
              <a:t>100</a:t>
            </a:r>
            <a:r>
              <a:rPr lang="ko-KR" altLang="en-US" dirty="0"/>
              <a:t>으로 체력시험 평가를 대체하면서</a:t>
            </a:r>
            <a:r>
              <a:rPr lang="en-US" altLang="ko-KR" dirty="0"/>
              <a:t>, </a:t>
            </a:r>
            <a:r>
              <a:rPr lang="ko-KR" altLang="en-US" dirty="0"/>
              <a:t>국민의 체력 증진을 위한 복지서비스가 </a:t>
            </a:r>
            <a:r>
              <a:rPr lang="ko-KR" altLang="en-US" dirty="0" err="1"/>
              <a:t>최조</a:t>
            </a:r>
            <a:r>
              <a:rPr lang="ko-KR" altLang="en-US" dirty="0"/>
              <a:t> 목적과는 달리 활용되면서 국민이 이용하기 어려워졌으며</a:t>
            </a:r>
            <a:r>
              <a:rPr lang="en-US" altLang="ko-KR" dirty="0"/>
              <a:t>,</a:t>
            </a:r>
          </a:p>
          <a:p>
            <a:r>
              <a:rPr lang="en-US" altLang="ko-KR" dirty="0"/>
              <a:t>2019</a:t>
            </a:r>
            <a:r>
              <a:rPr lang="ko-KR" altLang="en-US" dirty="0"/>
              <a:t>년 기준으로 국민체력</a:t>
            </a:r>
            <a:r>
              <a:rPr lang="en-US" altLang="ko-KR" dirty="0"/>
              <a:t>100 </a:t>
            </a:r>
            <a:r>
              <a:rPr lang="ko-KR" altLang="en-US" dirty="0"/>
              <a:t>인증센터 참가자는 전체 국민 대비 </a:t>
            </a:r>
            <a:r>
              <a:rPr lang="en-US" altLang="ko-KR" dirty="0"/>
              <a:t>1% </a:t>
            </a:r>
            <a:r>
              <a:rPr lang="ko-KR" altLang="en-US" dirty="0"/>
              <a:t>미만으로 매우 저조한 참여율을 보이고 있습니다</a:t>
            </a:r>
            <a:r>
              <a:rPr lang="en-US" altLang="ko-KR" dirty="0"/>
              <a:t>.</a:t>
            </a:r>
            <a:r>
              <a:rPr lang="ko-KR" altLang="en-US" dirty="0"/>
              <a:t> 그리고 측정부터 상담까지 인당 최소 </a:t>
            </a:r>
            <a:r>
              <a:rPr lang="en-US" altLang="ko-KR" dirty="0"/>
              <a:t>30</a:t>
            </a:r>
            <a:r>
              <a:rPr lang="ko-KR" altLang="en-US" dirty="0"/>
              <a:t>분이 소요돼서 </a:t>
            </a:r>
            <a:endParaRPr lang="en-US" altLang="ko-KR" dirty="0"/>
          </a:p>
          <a:p>
            <a:r>
              <a:rPr lang="ko-KR" altLang="en-US" dirty="0"/>
              <a:t>연간 측정인원이 </a:t>
            </a:r>
            <a:r>
              <a:rPr lang="en-US" altLang="ko-KR" dirty="0"/>
              <a:t>35</a:t>
            </a:r>
            <a:r>
              <a:rPr lang="ko-KR" altLang="en-US" dirty="0"/>
              <a:t>만명 정도가 최대치로 볼 수 있습니다</a:t>
            </a:r>
            <a:r>
              <a:rPr lang="en-US" altLang="ko-KR" dirty="0"/>
              <a:t>.(</a:t>
            </a:r>
            <a:r>
              <a:rPr lang="ko-KR" altLang="en-US" dirty="0" err="1"/>
              <a:t>이승운</a:t>
            </a:r>
            <a:r>
              <a:rPr lang="ko-KR" altLang="en-US" dirty="0"/>
              <a:t> 과장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3</a:t>
            </a:fld>
            <a:endParaRPr lang="ko-KR" altLang="en-US"/>
          </a:p>
        </p:txBody>
      </p:sp>
    </p:spTree>
    <p:extLst>
      <p:ext uri="{BB962C8B-B14F-4D97-AF65-F5344CB8AC3E}">
        <p14:creationId xmlns:p14="http://schemas.microsoft.com/office/powerpoint/2010/main" val="2156365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Few shot learning</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은 제공된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본운동</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목록으로 학습하여</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사용자의 입력에 따라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페르소나가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적용된 맞춤형 운동을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답변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합니다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21</a:t>
            </a:fld>
            <a:endParaRPr lang="ko-KR" altLang="en-US"/>
          </a:p>
        </p:txBody>
      </p:sp>
    </p:spTree>
    <p:extLst>
      <p:ext uri="{BB962C8B-B14F-4D97-AF65-F5344CB8AC3E}">
        <p14:creationId xmlns:p14="http://schemas.microsoft.com/office/powerpoint/2010/main" val="333480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메인 페이지는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개의 모델 중 하나를 선택하고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 사용자에게 값을 입력 받은 다음 제출 버튼을 누르면 맞춤형 운동을 추천해드립니다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22</a:t>
            </a:fld>
            <a:endParaRPr lang="ko-KR" altLang="en-US"/>
          </a:p>
        </p:txBody>
      </p:sp>
    </p:spTree>
    <p:extLst>
      <p:ext uri="{BB962C8B-B14F-4D97-AF65-F5344CB8AC3E}">
        <p14:creationId xmlns:p14="http://schemas.microsoft.com/office/powerpoint/2010/main" val="1981379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웹앱은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페이지로 구성됐으며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메인 페이지에서 사용자의 입력에 따라 맞춤형 운동을 추천하며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추가적으로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챗봇</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주변지도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국민체력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100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유튜브</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XAI&amp;Profiling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기능을 제공하고 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따라서 단순히 분석에서 끝나지 않고 이를 활용하여 사용자에게 쉽고 간단한 서비스를 제공하고자 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23</a:t>
            </a:fld>
            <a:endParaRPr lang="ko-KR" altLang="en-US"/>
          </a:p>
        </p:txBody>
      </p:sp>
    </p:spTree>
    <p:extLst>
      <p:ext uri="{BB962C8B-B14F-4D97-AF65-F5344CB8AC3E}">
        <p14:creationId xmlns:p14="http://schemas.microsoft.com/office/powerpoint/2010/main" val="584540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사용자의 정보를 입력 받은 </a:t>
            </a:r>
            <a:r>
              <a:rPr lang="ko-KR" altLang="en-US" dirty="0" err="1"/>
              <a:t>챗봇에게</a:t>
            </a:r>
            <a:r>
              <a:rPr lang="ko-KR" altLang="en-US" dirty="0"/>
              <a:t> 추천 받을 운동 개수를 입력하면 자동으로 맞춤형 운동을 추천해드립니다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24</a:t>
            </a:fld>
            <a:endParaRPr lang="ko-KR" altLang="en-US"/>
          </a:p>
        </p:txBody>
      </p:sp>
    </p:spTree>
    <p:extLst>
      <p:ext uri="{BB962C8B-B14F-4D97-AF65-F5344CB8AC3E}">
        <p14:creationId xmlns:p14="http://schemas.microsoft.com/office/powerpoint/2010/main" val="8651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챗봇에게</a:t>
            </a:r>
            <a:r>
              <a:rPr lang="ko-KR" altLang="en-US" dirty="0"/>
              <a:t> 추천 받거나 궁금한 운동을 입력하면</a:t>
            </a:r>
            <a:r>
              <a:rPr lang="en-US" altLang="ko-KR" dirty="0"/>
              <a:t> </a:t>
            </a:r>
            <a:r>
              <a:rPr lang="ko-KR" altLang="en-US" dirty="0"/>
              <a:t>운동 순서</a:t>
            </a:r>
            <a:r>
              <a:rPr lang="en-US" altLang="ko-KR" dirty="0"/>
              <a:t>, </a:t>
            </a:r>
            <a:r>
              <a:rPr lang="ko-KR" altLang="en-US" dirty="0"/>
              <a:t>방법</a:t>
            </a:r>
            <a:r>
              <a:rPr lang="en-US" altLang="ko-KR" dirty="0"/>
              <a:t>, </a:t>
            </a:r>
            <a:r>
              <a:rPr lang="ko-KR" altLang="en-US" dirty="0"/>
              <a:t>효과를 자세하게 알려줍니다</a:t>
            </a:r>
            <a:r>
              <a:rPr lang="en-US" altLang="ko-KR" dirty="0"/>
              <a:t>.</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25</a:t>
            </a:fld>
            <a:endParaRPr lang="ko-KR" altLang="en-US"/>
          </a:p>
        </p:txBody>
      </p:sp>
    </p:spTree>
    <p:extLst>
      <p:ext uri="{BB962C8B-B14F-4D97-AF65-F5344CB8AC3E}">
        <p14:creationId xmlns:p14="http://schemas.microsoft.com/office/powerpoint/2010/main" val="424588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sz="1200" dirty="0">
                <a:latin typeface="나눔스퀘어 네오 Bold" panose="00000800000000000000" pitchFamily="2" charset="-127"/>
                <a:ea typeface="나눔스퀘어 네오 Bold" panose="00000800000000000000" pitchFamily="2" charset="-127"/>
              </a:rPr>
              <a:t>기대효과로 국민체육진흥공단은 국민체력</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유튜브 활성화에 기여</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체력측정 및 운동 처방 종합데이터 활용 및 개선 제안</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국민체력</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프로젝트 지원</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사용자 측면에서 사용자의 체력 증진 효과</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latin typeface="나눔스퀘어 네오 Bold" panose="00000800000000000000" pitchFamily="2" charset="-127"/>
                <a:ea typeface="나눔스퀘어 네오 Bold" panose="00000800000000000000" pitchFamily="2" charset="-127"/>
              </a:rPr>
              <a:t>챗봇을</a:t>
            </a:r>
            <a:r>
              <a:rPr lang="ko-KR" altLang="en-US" sz="1200" dirty="0">
                <a:latin typeface="나눔스퀘어 네오 Bold" panose="00000800000000000000" pitchFamily="2" charset="-127"/>
                <a:ea typeface="나눔스퀘어 네오 Bold" panose="00000800000000000000" pitchFamily="2" charset="-127"/>
              </a:rPr>
              <a:t> 사용해 쉽게 운동에 대해 배울 수 있으며</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기존에 운동 결과에서 운동 능력이 향상 된 후 새로운 운동을 하고 싶을 때 활용이 가능합니다</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마지막으로 맞춤형 운동 추천 서비스는 누구나 쉽고 간편하게 무료로 이용할 수 있으며 다양한 인공지능으로 운동을 추천하며</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운동에 대해 잘 모르는 사람들에게 어떤 운동이 필요한 지 정보를 제공할 수 있습니다</a:t>
            </a:r>
            <a:r>
              <a:rPr lang="en-US" altLang="ko-KR" sz="1200" dirty="0">
                <a:latin typeface="나눔스퀘어 네오 Bold" panose="00000800000000000000" pitchFamily="2" charset="-127"/>
                <a:ea typeface="나눔스퀘어 네오 Bold" panose="00000800000000000000" pitchFamily="2" charset="-127"/>
              </a:rPr>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26</a:t>
            </a:fld>
            <a:endParaRPr lang="ko-KR" altLang="en-US"/>
          </a:p>
        </p:txBody>
      </p:sp>
    </p:spTree>
    <p:extLst>
      <p:ext uri="{BB962C8B-B14F-4D97-AF65-F5344CB8AC3E}">
        <p14:creationId xmlns:p14="http://schemas.microsoft.com/office/powerpoint/2010/main" val="71958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따라서 저희는 앞서 나온 문제점을 해결하고자</a:t>
            </a:r>
            <a:r>
              <a:rPr lang="en-US" altLang="ko-KR" dirty="0"/>
              <a:t> </a:t>
            </a:r>
            <a:r>
              <a:rPr lang="ko-KR" altLang="en-US" dirty="0"/>
              <a:t>인공지능과 </a:t>
            </a:r>
            <a:r>
              <a:rPr lang="ko-KR" altLang="en-US" dirty="0" err="1"/>
              <a:t>챗봇을</a:t>
            </a:r>
            <a:r>
              <a:rPr lang="ko-KR" altLang="en-US" dirty="0"/>
              <a:t> 활용한 맞춤형 운동 추천</a:t>
            </a:r>
            <a:r>
              <a:rPr lang="en-US" altLang="ko-KR" dirty="0"/>
              <a:t>, </a:t>
            </a:r>
            <a:r>
              <a:rPr lang="ko-KR" altLang="en-US" dirty="0"/>
              <a:t>온라인으로 누구나 쉽고 간편한 이용</a:t>
            </a:r>
            <a:r>
              <a:rPr lang="en-US" altLang="ko-KR" dirty="0"/>
              <a:t>, </a:t>
            </a:r>
            <a:r>
              <a:rPr lang="ko-KR" altLang="en-US" dirty="0"/>
              <a:t>국민체력 증진</a:t>
            </a:r>
            <a:r>
              <a:rPr lang="en-US" altLang="ko-KR" dirty="0"/>
              <a:t>, </a:t>
            </a:r>
            <a:r>
              <a:rPr lang="ko-KR" altLang="en-US" dirty="0"/>
              <a:t>국민체력</a:t>
            </a:r>
            <a:r>
              <a:rPr lang="en-US" altLang="ko-KR" dirty="0"/>
              <a:t>100 </a:t>
            </a:r>
            <a:r>
              <a:rPr lang="ko-KR" altLang="en-US" dirty="0"/>
              <a:t>활성화를 분석 목표로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4</a:t>
            </a:fld>
            <a:endParaRPr lang="ko-KR" altLang="en-US"/>
          </a:p>
        </p:txBody>
      </p:sp>
    </p:spTree>
    <p:extLst>
      <p:ext uri="{BB962C8B-B14F-4D97-AF65-F5344CB8AC3E}">
        <p14:creationId xmlns:p14="http://schemas.microsoft.com/office/powerpoint/2010/main" val="23976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따라서 국민체력 증진을 위해 인공지능으로 맞춤형 운동 추천과 </a:t>
            </a:r>
            <a:r>
              <a:rPr lang="ko-KR" altLang="en-US" dirty="0" err="1"/>
              <a:t>챗봇을</a:t>
            </a:r>
            <a:r>
              <a:rPr lang="ko-KR" altLang="en-US" dirty="0"/>
              <a:t> 온라인 </a:t>
            </a:r>
            <a:r>
              <a:rPr lang="ko-KR" altLang="en-US" dirty="0" err="1"/>
              <a:t>웹앱으로</a:t>
            </a:r>
            <a:r>
              <a:rPr lang="ko-KR" altLang="en-US" dirty="0"/>
              <a:t> 제공하고자 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5</a:t>
            </a:fld>
            <a:endParaRPr lang="ko-KR" altLang="en-US"/>
          </a:p>
        </p:txBody>
      </p:sp>
    </p:spTree>
    <p:extLst>
      <p:ext uri="{BB962C8B-B14F-4D97-AF65-F5344CB8AC3E}">
        <p14:creationId xmlns:p14="http://schemas.microsoft.com/office/powerpoint/2010/main" val="232369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수집</a:t>
            </a:r>
            <a:r>
              <a:rPr lang="en-US" altLang="ko-KR" dirty="0"/>
              <a:t>, </a:t>
            </a:r>
            <a:r>
              <a:rPr lang="ko-KR" altLang="en-US" dirty="0"/>
              <a:t>데이터 전처리와 </a:t>
            </a:r>
            <a:r>
              <a:rPr lang="en-US" altLang="ko-KR" dirty="0"/>
              <a:t>EDA, </a:t>
            </a:r>
            <a:r>
              <a:rPr lang="ko-KR" altLang="en-US" dirty="0"/>
              <a:t>모델링</a:t>
            </a:r>
            <a:r>
              <a:rPr lang="en-US" altLang="ko-KR" dirty="0"/>
              <a:t>, </a:t>
            </a:r>
            <a:r>
              <a:rPr lang="ko-KR" altLang="en-US" dirty="0" err="1"/>
              <a:t>웹앱으로</a:t>
            </a:r>
            <a:r>
              <a:rPr lang="ko-KR" altLang="en-US" dirty="0"/>
              <a:t> 분석 프로세스를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6</a:t>
            </a:fld>
            <a:endParaRPr lang="ko-KR" altLang="en-US"/>
          </a:p>
        </p:txBody>
      </p:sp>
    </p:spTree>
    <p:extLst>
      <p:ext uri="{BB962C8B-B14F-4D97-AF65-F5344CB8AC3E}">
        <p14:creationId xmlns:p14="http://schemas.microsoft.com/office/powerpoint/2010/main" val="215396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19</a:t>
            </a:r>
            <a:r>
              <a:rPr lang="ko-KR" altLang="en-US" dirty="0"/>
              <a:t>년 </a:t>
            </a:r>
            <a:r>
              <a:rPr lang="en-US" altLang="ko-KR" dirty="0"/>
              <a:t>4</a:t>
            </a:r>
            <a:r>
              <a:rPr lang="ko-KR" altLang="en-US" dirty="0"/>
              <a:t>월부터 </a:t>
            </a:r>
            <a:r>
              <a:rPr lang="en-US" altLang="ko-KR" dirty="0"/>
              <a:t>23</a:t>
            </a:r>
            <a:r>
              <a:rPr lang="ko-KR" altLang="en-US" dirty="0"/>
              <a:t>년 </a:t>
            </a:r>
            <a:r>
              <a:rPr lang="en-US" altLang="ko-KR" dirty="0"/>
              <a:t>4</a:t>
            </a:r>
            <a:r>
              <a:rPr lang="ko-KR" altLang="en-US" dirty="0"/>
              <a:t>월까지 약 </a:t>
            </a:r>
            <a:r>
              <a:rPr lang="en-US" altLang="ko-KR" dirty="0"/>
              <a:t>4</a:t>
            </a:r>
            <a:r>
              <a:rPr lang="ko-KR" altLang="en-US" dirty="0"/>
              <a:t>년치의 데이터를 사용했습니다</a:t>
            </a:r>
            <a:r>
              <a:rPr lang="en-US" altLang="ko-KR" dirty="0"/>
              <a:t>. </a:t>
            </a:r>
            <a:r>
              <a:rPr lang="ko-KR" altLang="en-US" dirty="0"/>
              <a:t>그리고 </a:t>
            </a:r>
            <a:r>
              <a:rPr lang="en-US" altLang="ko-KR" dirty="0"/>
              <a:t>19</a:t>
            </a:r>
            <a:r>
              <a:rPr lang="ko-KR" altLang="en-US" dirty="0"/>
              <a:t>년까지 사용하는 이유는 코로나 기간인 </a:t>
            </a:r>
            <a:r>
              <a:rPr lang="en-US" altLang="ko-KR" dirty="0"/>
              <a:t>20,21</a:t>
            </a:r>
            <a:r>
              <a:rPr lang="ko-KR" altLang="en-US" dirty="0"/>
              <a:t>년도의 데이터가 다른 년도에 비해 적기 때문입니다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7</a:t>
            </a:fld>
            <a:endParaRPr lang="ko-KR" altLang="en-US"/>
          </a:p>
        </p:txBody>
      </p:sp>
    </p:spTree>
    <p:extLst>
      <p:ext uri="{BB962C8B-B14F-4D97-AF65-F5344CB8AC3E}">
        <p14:creationId xmlns:p14="http://schemas.microsoft.com/office/powerpoint/2010/main" val="75706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데이터의 </a:t>
            </a:r>
            <a:r>
              <a:rPr lang="ko-KR" altLang="en-US" sz="1200" dirty="0" err="1">
                <a:solidFill>
                  <a:schemeClr val="tx1"/>
                </a:solidFill>
                <a:latin typeface="나눔스퀘어 네오 Bold" panose="00000800000000000000" pitchFamily="2" charset="-127"/>
                <a:ea typeface="나눔스퀘어 네오 Bold" panose="00000800000000000000" pitchFamily="2" charset="-127"/>
              </a:rPr>
              <a:t>결측치가</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 </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90%</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가 넘거나 국민체력</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100 </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연령대별 측정 기준과 맞지 않는 데이터는 삭제했습니다</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a:t>
            </a:r>
            <a:endParaRPr lang="ko-KR" altLang="en-US" sz="1200" dirty="0">
              <a:solidFill>
                <a:schemeClr val="tx1"/>
              </a:solidFill>
              <a:latin typeface="나눔스퀘어 네오 Bold" panose="00000800000000000000" pitchFamily="2" charset="-127"/>
              <a:ea typeface="나눔스퀘어 네오 Bold" panose="00000800000000000000" pitchFamily="2" charset="-127"/>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8</a:t>
            </a:fld>
            <a:endParaRPr lang="ko-KR" altLang="en-US"/>
          </a:p>
        </p:txBody>
      </p:sp>
    </p:spTree>
    <p:extLst>
      <p:ext uri="{BB962C8B-B14F-4D97-AF65-F5344CB8AC3E}">
        <p14:creationId xmlns:p14="http://schemas.microsoft.com/office/powerpoint/2010/main" val="287805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데이터를 확인해 본 결과 몇몇 컬럼에서 이상치가 발견되었고</a:t>
            </a:r>
            <a:r>
              <a:rPr lang="en-US" altLang="ko-KR" dirty="0"/>
              <a:t>, </a:t>
            </a:r>
            <a:r>
              <a:rPr lang="ko-KR" altLang="en-US" dirty="0"/>
              <a:t>그 중 하나는 다음과 같습니다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9</a:t>
            </a:fld>
            <a:endParaRPr lang="ko-KR" altLang="en-US"/>
          </a:p>
        </p:txBody>
      </p:sp>
    </p:spTree>
    <p:extLst>
      <p:ext uri="{BB962C8B-B14F-4D97-AF65-F5344CB8AC3E}">
        <p14:creationId xmlns:p14="http://schemas.microsoft.com/office/powerpoint/2010/main" val="318509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데이터의 고유한 특징을 분석한 결과 학교 일정과 계절의 연관성이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10</a:t>
            </a:fld>
            <a:endParaRPr lang="ko-KR" altLang="en-US"/>
          </a:p>
        </p:txBody>
      </p:sp>
    </p:spTree>
    <p:extLst>
      <p:ext uri="{BB962C8B-B14F-4D97-AF65-F5344CB8AC3E}">
        <p14:creationId xmlns:p14="http://schemas.microsoft.com/office/powerpoint/2010/main" val="226553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71FA17-EB66-2135-0F37-42BE64B5133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42B44BA-D20C-35E6-5229-BBB3376CF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77245B4-4600-BA6C-F837-0E17DE3DB133}"/>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A213DB34-9D18-7DE1-D968-067FCCA9C7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B1B409-6875-07C0-D3FC-4A0F9A14282C}"/>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65497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7C4FF0-52D0-252E-C896-089CE1A8228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6160FF1-2039-B741-370E-93B0A955AF5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15AB177-1C50-F695-2F2C-28EDB063F01B}"/>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568A37E0-3B7E-05AB-44FD-F04194CACA9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1CD12C7-9764-D3A4-6DE3-40AC0DE976BA}"/>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9766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27761B2-897A-00B3-F448-19AFDF1AD1A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1D734F4-2099-B2EA-5F95-85B06415861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8947FD-80E9-8E2C-AB47-A8077EDC9B13}"/>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26BD6903-DE5E-AABF-0026-EED75EFE749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91F3935-23E9-9830-CE99-36EDA966985F}"/>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10320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D8EFB9-73D8-7CA5-6FBD-73377616215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3FF04DE-2FD3-8E07-AB24-03A2DFFD379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CD5D84-A128-1E04-5D25-9E6281412326}"/>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87F738DB-39FC-D089-F769-FC56C46FC7F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97D1924-BC7D-F686-EE5A-2F9B845443EF}"/>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987765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EB705E-7CFE-A128-45BE-B48D93C901B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37A6FFA-78A1-6742-6D68-43B75241A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BFCBA45-F373-5BCA-9A1B-5B3BD57A61B1}"/>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3C7004B9-67BC-8723-19A6-0AE509C4A8D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DA0F04-BDFD-4D25-4848-F232C7261F21}"/>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64403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0A5393-0566-D903-0572-99712CD8590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71F96C8-3A3E-5E60-6133-AD673F44FA4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D2A1C9-4750-63F9-701A-01FF00A122D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3E5F2C3-C31D-558D-9A3F-264276B09147}"/>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2671E357-9A30-204D-4EE6-B97E0D7913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AFEBDD7-71DC-3DEB-5218-A870CAD0513C}"/>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33750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195D43-560C-A162-DD0C-239B238596D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0D7560-F827-68BB-343A-EB75019F11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DA9E323-3CA5-1C39-12ED-E055F984732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14A4134-9802-70EF-AABC-5CEBF82509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F31AE93-83F1-DD0D-F16C-4A8A93CF2D3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DF02F1C-8604-E4B3-D362-3DC4CB203D82}"/>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8" name="바닥글 개체 틀 7">
            <a:extLst>
              <a:ext uri="{FF2B5EF4-FFF2-40B4-BE49-F238E27FC236}">
                <a16:creationId xmlns:a16="http://schemas.microsoft.com/office/drawing/2014/main" id="{6102725F-D1B2-3CCB-2409-BA115C36D85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A2731B1-9204-82D0-4E29-C3D459D7D38D}"/>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35893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111BB6-7D8C-E9F9-827E-7598C0B60E6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ED93FA3-F21B-E7F9-D302-9F80C31437A8}"/>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4" name="바닥글 개체 틀 3">
            <a:extLst>
              <a:ext uri="{FF2B5EF4-FFF2-40B4-BE49-F238E27FC236}">
                <a16:creationId xmlns:a16="http://schemas.microsoft.com/office/drawing/2014/main" id="{04BDF910-DB99-BDFD-29F0-670CDDD8AE5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3BFC4DF-02AB-3849-DDA1-793149A70AB3}"/>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04121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B109C5B-8286-6DDE-B352-EC1B11AA8E2F}"/>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3" name="바닥글 개체 틀 2">
            <a:extLst>
              <a:ext uri="{FF2B5EF4-FFF2-40B4-BE49-F238E27FC236}">
                <a16:creationId xmlns:a16="http://schemas.microsoft.com/office/drawing/2014/main" id="{0C37712B-48B7-061F-95AB-A3EFE1C95F3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4A25513-96A3-91C6-642B-9DEC8BCBFE3B}"/>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56169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CF6FBA-5A1B-2FA5-6E27-CEA1A3DC33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B963177-86A4-1B0E-2444-4EAD87ECDD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F2D4C59-C097-2ECA-94C0-2C5ADA15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8EF8AF7-BD31-D116-2A0F-FB778ED40FC8}"/>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E806709A-B37F-E9A8-07FA-329701621E7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425FA61-A8C9-59E8-96E9-C912765BB3DB}"/>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100816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9CAEE3-88FC-3DDD-D9C0-A4C6BF9002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05B0BBC-B3D9-9FBC-7C8E-B7161DD29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27EC39C-B41F-A38A-C48D-9166E488B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205956D-0AFD-7449-D112-6CE0127D7CD0}"/>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7AA961C9-3C04-3F6D-6302-EF5A1E68BA8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14524A3-B1FD-0EC5-8DEF-9AB686A878D0}"/>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5730204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F80FB46-A847-8E8A-C974-3529D0513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EFE81D8-786D-427D-9E18-5C5F566EA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D330847-373A-4832-5FA8-83AA8A87D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EE726E67-FA58-42C8-FF67-9381F25EB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FCCAE5B-D22F-FAB6-5499-3A0893DC6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09355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video" Target="../media/unknown1.mp4"  /><Relationship Id="rId3" Type="http://schemas.microsoft.com/office/2007/relationships/media" Target="../media/unknown1.mp4"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46.png"  /><Relationship Id="rId2" Type="http://schemas.openxmlformats.org/officeDocument/2006/relationships/notesSlide" Target="../notesSlides/notesSlide9.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37.png"  /><Relationship Id="rId6" Type="http://schemas.openxmlformats.org/officeDocument/2006/relationships/image" Target="../media/image38.svg"  /><Relationship Id="rId7" Type="http://schemas.openxmlformats.org/officeDocument/2006/relationships/image" Target="../media/image44.png"  /><Relationship Id="rId8" Type="http://schemas.openxmlformats.org/officeDocument/2006/relationships/image" Target="../media/image45.png"  /><Relationship Id="rId9" Type="http://schemas.openxmlformats.org/officeDocument/2006/relationships/image" Target="../media/image3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36.png"  /><Relationship Id="rId2" Type="http://schemas.openxmlformats.org/officeDocument/2006/relationships/notesSlide" Target="../notesSlides/notesSlide10.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37.png"  /><Relationship Id="rId6" Type="http://schemas.openxmlformats.org/officeDocument/2006/relationships/image" Target="../media/image38.svg"  /><Relationship Id="rId7" Type="http://schemas.openxmlformats.org/officeDocument/2006/relationships/image" Target="../media/image47.png"  /><Relationship Id="rId8" Type="http://schemas.openxmlformats.org/officeDocument/2006/relationships/image" Target="../media/image48.png"  /><Relationship Id="rId9"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52.png"  /><Relationship Id="rId11" Type="http://schemas.openxmlformats.org/officeDocument/2006/relationships/image" Target="../media/image53.png"  /><Relationship Id="rId2" Type="http://schemas.openxmlformats.org/officeDocument/2006/relationships/notesSlide" Target="../notesSlides/notesSlide11.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32.png"  /><Relationship Id="rId6" Type="http://schemas.openxmlformats.org/officeDocument/2006/relationships/image" Target="../media/image33.png"  /><Relationship Id="rId7" Type="http://schemas.openxmlformats.org/officeDocument/2006/relationships/image" Target="../media/image34.png"  /><Relationship Id="rId8" Type="http://schemas.openxmlformats.org/officeDocument/2006/relationships/image" Target="../media/image50.png"  /><Relationship Id="rId9" Type="http://schemas.openxmlformats.org/officeDocument/2006/relationships/image" Target="../media/image51.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52.png"  /><Relationship Id="rId4" Type="http://schemas.openxmlformats.org/officeDocument/2006/relationships/image" Target="../media/image2.png"  /><Relationship Id="rId5" Type="http://schemas.openxmlformats.org/officeDocument/2006/relationships/image" Target="../media/image3.png"  /><Relationship Id="rId6" Type="http://schemas.openxmlformats.org/officeDocument/2006/relationships/image" Target="../media/image54.png"  /><Relationship Id="rId7" Type="http://schemas.openxmlformats.org/officeDocument/2006/relationships/image" Target="../media/image51.png"  /><Relationship Id="rId8" Type="http://schemas.openxmlformats.org/officeDocument/2006/relationships/image" Target="../media/image55.png"  /><Relationship Id="rId9" Type="http://schemas.openxmlformats.org/officeDocument/2006/relationships/image" Target="../media/image56.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60.png"  /><Relationship Id="rId11" Type="http://schemas.openxmlformats.org/officeDocument/2006/relationships/image" Target="../media/image61.png"  /><Relationship Id="rId12" Type="http://schemas.openxmlformats.org/officeDocument/2006/relationships/image" Target="../media/image62.png"  /><Relationship Id="rId13" Type="http://schemas.openxmlformats.org/officeDocument/2006/relationships/image" Target="../media/image63.png"  /><Relationship Id="rId14" Type="http://schemas.openxmlformats.org/officeDocument/2006/relationships/image" Target="../media/image64.png"  /><Relationship Id="rId15" Type="http://schemas.openxmlformats.org/officeDocument/2006/relationships/image" Target="../media/image65.png"  /><Relationship Id="rId2" Type="http://schemas.openxmlformats.org/officeDocument/2006/relationships/notesSlide" Target="../notesSlides/notesSlide13.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57.png"  /><Relationship Id="rId6" Type="http://schemas.openxmlformats.org/officeDocument/2006/relationships/image" Target="../media/image58.png"  /><Relationship Id="rId7" Type="http://schemas.openxmlformats.org/officeDocument/2006/relationships/image" Target="../media/image59.png"  /><Relationship Id="rId8" Type="http://schemas.openxmlformats.org/officeDocument/2006/relationships/image" Target="../media/image26.png"  /><Relationship Id="rId9" Type="http://schemas.openxmlformats.org/officeDocument/2006/relationships/image" Target="../media/image52.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66.png"  /><Relationship Id="rId6" Type="http://schemas.openxmlformats.org/officeDocument/2006/relationships/image" Target="../media/image26.png"  /><Relationship Id="rId7" Type="http://schemas.openxmlformats.org/officeDocument/2006/relationships/image" Target="../media/image52.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67.png"  /><Relationship Id="rId6" Type="http://schemas.openxmlformats.org/officeDocument/2006/relationships/image" Target="../media/image68.png"  /><Relationship Id="rId7" Type="http://schemas.openxmlformats.org/officeDocument/2006/relationships/image" Target="../media/image52.png"  /><Relationship Id="rId8" Type="http://schemas.openxmlformats.org/officeDocument/2006/relationships/image" Target="../media/image26.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69.png"  /><Relationship Id="rId6" Type="http://schemas.openxmlformats.org/officeDocument/2006/relationships/image" Target="../media/image70.png"  /><Relationship Id="rId7" Type="http://schemas.openxmlformats.org/officeDocument/2006/relationships/image" Target="../media/image71.png"  /><Relationship Id="rId8" Type="http://schemas.openxmlformats.org/officeDocument/2006/relationships/image" Target="../media/image72.png"  /><Relationship Id="rId9" Type="http://schemas.openxmlformats.org/officeDocument/2006/relationships/image" Target="../media/image52.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78.png"  /><Relationship Id="rId11" Type="http://schemas.openxmlformats.org/officeDocument/2006/relationships/image" Target="../media/image51.png"  /><Relationship Id="rId12" Type="http://schemas.openxmlformats.org/officeDocument/2006/relationships/image" Target="../media/image79.png"  /><Relationship Id="rId2" Type="http://schemas.openxmlformats.org/officeDocument/2006/relationships/notesSlide" Target="../notesSlides/notesSlide17.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73.png"  /><Relationship Id="rId6" Type="http://schemas.openxmlformats.org/officeDocument/2006/relationships/image" Target="../media/image74.png"  /><Relationship Id="rId7" Type="http://schemas.openxmlformats.org/officeDocument/2006/relationships/image" Target="../media/image75.png"  /><Relationship Id="rId8" Type="http://schemas.openxmlformats.org/officeDocument/2006/relationships/image" Target="../media/image76.png"  /><Relationship Id="rId9" Type="http://schemas.openxmlformats.org/officeDocument/2006/relationships/image" Target="../media/image77.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52.png"  /><Relationship Id="rId6" Type="http://schemas.openxmlformats.org/officeDocument/2006/relationships/image" Target="../media/image80.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jpeg"  /><Relationship Id="rId6" Type="http://schemas.openxmlformats.org/officeDocument/2006/relationships/image" Target="../media/image5.jpe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8.jpe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52.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80.png"  /><Relationship Id="rId11" Type="http://schemas.openxmlformats.org/officeDocument/2006/relationships/image" Target="../media/image85.png"  /><Relationship Id="rId12" Type="http://schemas.openxmlformats.org/officeDocument/2006/relationships/image" Target="../media/image86.png"  /><Relationship Id="rId13" Type="http://schemas.openxmlformats.org/officeDocument/2006/relationships/image" Target="../media/image87.png"  /><Relationship Id="rId14" Type="http://schemas.openxmlformats.org/officeDocument/2006/relationships/image" Target="../media/image88.png"  /><Relationship Id="rId15" Type="http://schemas.openxmlformats.org/officeDocument/2006/relationships/image" Target="../media/image89.png"  /><Relationship Id="rId16" Type="http://schemas.openxmlformats.org/officeDocument/2006/relationships/image" Target="../media/image26.png"  /><Relationship Id="rId17" Type="http://schemas.openxmlformats.org/officeDocument/2006/relationships/hyperlink" Target="https://homepy-x9czsew7kciwjwrxnbmcbr.streamlit.app/" TargetMode="External" /><Relationship Id="rId18" Type="http://schemas.openxmlformats.org/officeDocument/2006/relationships/image" Target="../media/image52.png"  /><Relationship Id="rId19" Type="http://schemas.openxmlformats.org/officeDocument/2006/relationships/image" Target="../media/image90.png"  /><Relationship Id="rId2" Type="http://schemas.openxmlformats.org/officeDocument/2006/relationships/notesSlide" Target="../notesSlides/notesSlide20.xml"  /><Relationship Id="rId20" Type="http://schemas.openxmlformats.org/officeDocument/2006/relationships/hyperlink" Target="http://20.214.137.21:7777/" TargetMode="Externa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20.png"  /><Relationship Id="rId6" Type="http://schemas.openxmlformats.org/officeDocument/2006/relationships/image" Target="../media/image81.png"  /><Relationship Id="rId7" Type="http://schemas.openxmlformats.org/officeDocument/2006/relationships/image" Target="../media/image82.png"  /><Relationship Id="rId8" Type="http://schemas.openxmlformats.org/officeDocument/2006/relationships/image" Target="../media/image83.png"  /><Relationship Id="rId9" Type="http://schemas.openxmlformats.org/officeDocument/2006/relationships/image" Target="../media/image84.svg"  /></Relationships>
</file>

<file path=ppt/slides/_rels/slide22.xml.rels><?xml version="1.0" encoding="UTF-8" standalone="yes" ?><Relationships xmlns="http://schemas.openxmlformats.org/package/2006/relationships"><Relationship Id="rId1" Type="http://schemas.microsoft.com/office/2007/relationships/media" Target="../media/media1.mp4"  /><Relationship Id="rId10" Type="http://schemas.openxmlformats.org/officeDocument/2006/relationships/image" Target="../media/image3.png"  /><Relationship Id="rId11" Type="http://schemas.openxmlformats.org/officeDocument/2006/relationships/image" Target="../media/image52.png"  /><Relationship Id="rId2" Type="http://schemas.openxmlformats.org/officeDocument/2006/relationships/video" Target="../media/media1.mp4"  /><Relationship Id="rId3" Type="http://schemas.microsoft.com/office/2007/relationships/media" Target="../media/media2.mp4"  /><Relationship Id="rId4" Type="http://schemas.openxmlformats.org/officeDocument/2006/relationships/video" Target="../media/media2.mp4"  /><Relationship Id="rId5" Type="http://schemas.openxmlformats.org/officeDocument/2006/relationships/slideLayout" Target="../slideLayouts/slideLayout2.xml"  /><Relationship Id="rId6" Type="http://schemas.openxmlformats.org/officeDocument/2006/relationships/notesSlide" Target="../notesSlides/notesSlide21.xml"  /><Relationship Id="rId7" Type="http://schemas.openxmlformats.org/officeDocument/2006/relationships/image" Target="../media/image91.png"  /><Relationship Id="rId8" Type="http://schemas.openxmlformats.org/officeDocument/2006/relationships/image" Target="../media/image92.png"  /><Relationship Id="rId9" Type="http://schemas.openxmlformats.org/officeDocument/2006/relationships/image" Target="../media/image2.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96.png"  /><Relationship Id="rId11" Type="http://schemas.openxmlformats.org/officeDocument/2006/relationships/image" Target="../media/image97.png"  /><Relationship Id="rId12" Type="http://schemas.openxmlformats.org/officeDocument/2006/relationships/image" Target="../media/image98.png"  /><Relationship Id="rId13" Type="http://schemas.openxmlformats.org/officeDocument/2006/relationships/image" Target="../media/image99.png"  /><Relationship Id="rId2" Type="http://schemas.openxmlformats.org/officeDocument/2006/relationships/notesSlide" Target="../notesSlides/notesSlide22.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93.png"  /><Relationship Id="rId6" Type="http://schemas.openxmlformats.org/officeDocument/2006/relationships/image" Target="../media/image94.png"  /><Relationship Id="rId7" Type="http://schemas.openxmlformats.org/officeDocument/2006/relationships/image" Target="../media/image95.png"  /><Relationship Id="rId8" Type="http://schemas.openxmlformats.org/officeDocument/2006/relationships/hyperlink" Target="https://homepy-x9czsew7kciwjwrxnbmcbr.streamlit.app/" TargetMode="External" /><Relationship Id="rId9" Type="http://schemas.openxmlformats.org/officeDocument/2006/relationships/hyperlink" Target="http://20.214.137.21/" TargetMode="External" /></Relationships>
</file>

<file path=ppt/slides/_rels/slide24.xml.rels><?xml version="1.0" encoding="UTF-8" standalone="yes" ?><Relationships xmlns="http://schemas.openxmlformats.org/package/2006/relationships"><Relationship Id="rId1" Type="http://schemas.microsoft.com/office/2007/relationships/media" Target="../media/media3.mp4"  /><Relationship Id="rId10" Type="http://schemas.openxmlformats.org/officeDocument/2006/relationships/image" Target="../media/image101.png"  /><Relationship Id="rId11" Type="http://schemas.openxmlformats.org/officeDocument/2006/relationships/image" Target="../media/image52.png"  /><Relationship Id="rId12" Type="http://schemas.openxmlformats.org/officeDocument/2006/relationships/image" Target="../media/image102.png"  /><Relationship Id="rId2" Type="http://schemas.openxmlformats.org/officeDocument/2006/relationships/video" Target="../media/media3.mp4"  /><Relationship Id="rId3" Type="http://schemas.microsoft.com/office/2007/relationships/media" Target="../media/media4.mp4"  /><Relationship Id="rId4" Type="http://schemas.openxmlformats.org/officeDocument/2006/relationships/video" Target="../media/media4.mp4"  /><Relationship Id="rId5" Type="http://schemas.openxmlformats.org/officeDocument/2006/relationships/slideLayout" Target="../slideLayouts/slideLayout2.xml"  /><Relationship Id="rId6" Type="http://schemas.openxmlformats.org/officeDocument/2006/relationships/notesSlide" Target="../notesSlides/notesSlide23.xml"  /><Relationship Id="rId7" Type="http://schemas.openxmlformats.org/officeDocument/2006/relationships/image" Target="../media/image100.png"  /><Relationship Id="rId8" Type="http://schemas.openxmlformats.org/officeDocument/2006/relationships/image" Target="../media/image2.png"  /><Relationship Id="rId9" Type="http://schemas.openxmlformats.org/officeDocument/2006/relationships/image" Target="../media/image3.png"  /></Relationships>
</file>

<file path=ppt/slides/_rels/slide25.xml.rels><?xml version="1.0" encoding="UTF-8" standalone="yes" ?><Relationships xmlns="http://schemas.openxmlformats.org/package/2006/relationships"><Relationship Id="rId1" Type="http://schemas.microsoft.com/office/2007/relationships/media" Target="../media/media5.mp4"  /><Relationship Id="rId10" Type="http://schemas.openxmlformats.org/officeDocument/2006/relationships/image" Target="../media/image2.png"  /><Relationship Id="rId11" Type="http://schemas.openxmlformats.org/officeDocument/2006/relationships/image" Target="../media/image3.png"  /><Relationship Id="rId12" Type="http://schemas.openxmlformats.org/officeDocument/2006/relationships/image" Target="../media/image52.png"  /><Relationship Id="rId2" Type="http://schemas.openxmlformats.org/officeDocument/2006/relationships/video" Target="../media/media5.mp4"  /><Relationship Id="rId3" Type="http://schemas.microsoft.com/office/2007/relationships/media" Target="../media/media6.mp4"  /><Relationship Id="rId4" Type="http://schemas.openxmlformats.org/officeDocument/2006/relationships/video" Target="../media/media6.mp4"  /><Relationship Id="rId5" Type="http://schemas.openxmlformats.org/officeDocument/2006/relationships/slideLayout" Target="../slideLayouts/slideLayout2.xml"  /><Relationship Id="rId6" Type="http://schemas.openxmlformats.org/officeDocument/2006/relationships/notesSlide" Target="../notesSlides/notesSlide24.xml"  /><Relationship Id="rId7" Type="http://schemas.openxmlformats.org/officeDocument/2006/relationships/image" Target="../media/image103.png"  /><Relationship Id="rId8" Type="http://schemas.openxmlformats.org/officeDocument/2006/relationships/image" Target="../media/image104.png"  /><Relationship Id="rId9" Type="http://schemas.openxmlformats.org/officeDocument/2006/relationships/image" Target="../media/image105.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11.svg"  /><Relationship Id="rId2" Type="http://schemas.openxmlformats.org/officeDocument/2006/relationships/notesSlide" Target="../notesSlides/notesSlide25.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106.png"  /><Relationship Id="rId6" Type="http://schemas.openxmlformats.org/officeDocument/2006/relationships/image" Target="../media/image107.svg"  /><Relationship Id="rId7" Type="http://schemas.openxmlformats.org/officeDocument/2006/relationships/image" Target="../media/image108.png"  /><Relationship Id="rId8" Type="http://schemas.openxmlformats.org/officeDocument/2006/relationships/image" Target="../media/image109.svg"  /><Relationship Id="rId9" Type="http://schemas.openxmlformats.org/officeDocument/2006/relationships/image" Target="../media/image110.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9.jpeg"  /><Relationship Id="rId6" Type="http://schemas.openxmlformats.org/officeDocument/2006/relationships/image" Target="../media/image10.jpeg"  /><Relationship Id="rId7" Type="http://schemas.openxmlformats.org/officeDocument/2006/relationships/image" Target="../media/image11.jpeg"  /><Relationship Id="rId8" Type="http://schemas.openxmlformats.org/officeDocument/2006/relationships/image" Target="../media/image12.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13.png"  /><Relationship Id="rId6" Type="http://schemas.openxmlformats.org/officeDocument/2006/relationships/image" Target="../media/image14.png"  /><Relationship Id="rId7" Type="http://schemas.openxmlformats.org/officeDocument/2006/relationships/image" Target="../media/image15.png"  /><Relationship Id="rId8" Type="http://schemas.openxmlformats.org/officeDocument/2006/relationships/image" Target="../media/image16.jpeg"  /><Relationship Id="rId9" Type="http://schemas.openxmlformats.org/officeDocument/2006/relationships/image" Target="../media/image17.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13.png"  /><Relationship Id="rId6" Type="http://schemas.openxmlformats.org/officeDocument/2006/relationships/image" Target="../media/image14.png"  /><Relationship Id="rId7" Type="http://schemas.openxmlformats.org/officeDocument/2006/relationships/image" Target="../media/image15.png"  /><Relationship Id="rId8" Type="http://schemas.openxmlformats.org/officeDocument/2006/relationships/image" Target="../media/image16.jpeg"  /><Relationship Id="rId9" Type="http://schemas.openxmlformats.org/officeDocument/2006/relationships/image" Target="../media/image17.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3.png"  /><Relationship Id="rId11" Type="http://schemas.openxmlformats.org/officeDocument/2006/relationships/image" Target="../media/image24.png"  /><Relationship Id="rId12" Type="http://schemas.openxmlformats.org/officeDocument/2006/relationships/image" Target="../media/image25.png"  /><Relationship Id="rId13" Type="http://schemas.openxmlformats.org/officeDocument/2006/relationships/image" Target="../media/image26.png"  /><Relationship Id="rId14" Type="http://schemas.openxmlformats.org/officeDocument/2006/relationships/image" Target="../media/image27.png"  /><Relationship Id="rId15" Type="http://schemas.openxmlformats.org/officeDocument/2006/relationships/image" Target="../media/image28.png"  /><Relationship Id="rId16" Type="http://schemas.openxmlformats.org/officeDocument/2006/relationships/image" Target="../media/image29.png"  /><Relationship Id="rId17" Type="http://schemas.openxmlformats.org/officeDocument/2006/relationships/image" Target="../media/image30.png"  /><Relationship Id="rId18" Type="http://schemas.openxmlformats.org/officeDocument/2006/relationships/image" Target="../media/image31.png"  /><Relationship Id="rId19" Type="http://schemas.microsoft.com/office/2007/relationships/hdphoto" Target="../embeddings/oleObject1.wdp"  /><Relationship Id="rId2" Type="http://schemas.openxmlformats.org/officeDocument/2006/relationships/notesSlide" Target="../notesSlides/notesSlide5.xml"  /><Relationship Id="rId20" Type="http://schemas.openxmlformats.org/officeDocument/2006/relationships/image" Target="../media/image32.png"  /><Relationship Id="rId21" Type="http://schemas.openxmlformats.org/officeDocument/2006/relationships/image" Target="../media/image33.png"  /><Relationship Id="rId22" Type="http://schemas.openxmlformats.org/officeDocument/2006/relationships/image" Target="../media/image34.png"  /><Relationship Id="rId23" Type="http://schemas.openxmlformats.org/officeDocument/2006/relationships/image" Target="../media/image35.png"  /><Relationship Id="rId24" Type="http://schemas.openxmlformats.org/officeDocument/2006/relationships/image" Target="../media/image36.png"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png"  /><Relationship Id="rId7" Type="http://schemas.openxmlformats.org/officeDocument/2006/relationships/image" Target="../media/image3.png"  /><Relationship Id="rId8" Type="http://schemas.openxmlformats.org/officeDocument/2006/relationships/image" Target="../media/image21.png"  /><Relationship Id="rId9" Type="http://schemas.openxmlformats.org/officeDocument/2006/relationships/image" Target="../media/image22.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37.png"  /><Relationship Id="rId6" Type="http://schemas.openxmlformats.org/officeDocument/2006/relationships/image" Target="../media/image38.svg"  /><Relationship Id="rId7" Type="http://schemas.openxmlformats.org/officeDocument/2006/relationships/image" Target="../media/image39.png"  /><Relationship Id="rId8" Type="http://schemas.openxmlformats.org/officeDocument/2006/relationships/image" Target="../media/image40.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1.png"  /><Relationship Id="rId6" Type="http://schemas.openxmlformats.org/officeDocument/2006/relationships/image" Target="../media/image42.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37.png"  /><Relationship Id="rId6" Type="http://schemas.openxmlformats.org/officeDocument/2006/relationships/image" Target="../media/image38.svg"  /><Relationship Id="rId7" Type="http://schemas.openxmlformats.org/officeDocument/2006/relationships/image" Target="../media/image43.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2" y="0"/>
            <a:ext cx="12192001"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0" algn="ctr">
              <a:defRPr/>
            </a:pPr>
            <a:endParaRPr lang="ko-KR" altLang="en-US"/>
          </a:p>
        </p:txBody>
      </p:sp>
      <p:sp>
        <p:nvSpPr>
          <p:cNvPr id="8" name="TextBox 7"/>
          <p:cNvSpPr txBox="1"/>
          <p:nvPr/>
        </p:nvSpPr>
        <p:spPr>
          <a:xfrm>
            <a:off x="874594" y="2311759"/>
            <a:ext cx="5093845" cy="1365239"/>
          </a:xfrm>
          <a:prstGeom prst="rect">
            <a:avLst/>
          </a:prstGeom>
          <a:noFill/>
        </p:spPr>
        <p:txBody>
          <a:bodyPr wrap="square">
            <a:spAutoFit/>
          </a:bodyPr>
          <a:lstStyle/>
          <a:p>
            <a:pPr lvl="0" latinLnBrk="0">
              <a:lnSpc>
                <a:spcPct val="150000"/>
              </a:lnSpc>
              <a:defRPr/>
            </a:pPr>
            <a:r>
              <a:rPr lang="ko-KR" altLang="en-US" sz="2800" spc="-150">
                <a:latin typeface="나눔스퀘어 네오 Heavy"/>
                <a:ea typeface="나눔스퀘어 네오 Heavy"/>
              </a:rPr>
              <a:t>국민체력 증진을 위한 </a:t>
            </a:r>
            <a:endParaRPr lang="ko-KR" altLang="en-US" sz="2800" spc="-150">
              <a:latin typeface="나눔스퀘어 네오 Heavy"/>
              <a:ea typeface="나눔스퀘어 네오 Heavy"/>
            </a:endParaRPr>
          </a:p>
          <a:p>
            <a:pPr lvl="0" latinLnBrk="0">
              <a:lnSpc>
                <a:spcPct val="150000"/>
              </a:lnSpc>
              <a:defRPr/>
            </a:pPr>
            <a:r>
              <a:rPr lang="ko-KR" altLang="en-US" sz="2800" spc="-150">
                <a:latin typeface="나눔스퀘어 네오 Heavy"/>
                <a:ea typeface="나눔스퀘어 네오 Heavy"/>
              </a:rPr>
              <a:t>인공지능 운동 추천서비스</a:t>
            </a:r>
            <a:endParaRPr lang="ko-KR" altLang="en-US" sz="2800" spc="-150">
              <a:latin typeface="나눔스퀘어 네오 Heavy"/>
              <a:ea typeface="나눔스퀘어 네오 Heavy"/>
            </a:endParaRPr>
          </a:p>
        </p:txBody>
      </p:sp>
      <p:pic>
        <p:nvPicPr>
          <p:cNvPr id="2" name="[입력 후 운동 추천]-운동 개수 추천_result_12초">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rotWithShape="1">
          <a:blip r:embed="rId4"/>
          <a:srcRect l="36400" t="11350" r="23370"/>
          <a:stretch>
            <a:fillRect/>
          </a:stretch>
        </p:blipFill>
        <p:spPr>
          <a:xfrm>
            <a:off x="6203488" y="562663"/>
            <a:ext cx="4841541" cy="5732673"/>
          </a:xfrm>
          <a:prstGeom prst="rect">
            <a:avLst/>
          </a:prstGeom>
        </p:spPr>
      </p:pic>
    </p:spTree>
    <p:extLst>
      <p:ext uri="{BB962C8B-B14F-4D97-AF65-F5344CB8AC3E}">
        <p14:creationId xmlns:p14="http://schemas.microsoft.com/office/powerpoint/2010/main" val="36180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사각형: 둥근 모서리 46">
            <a:extLst>
              <a:ext uri="{FF2B5EF4-FFF2-40B4-BE49-F238E27FC236}">
                <a16:creationId xmlns:a16="http://schemas.microsoft.com/office/drawing/2014/main" id="{A08A272E-8DB7-B497-9E65-55D8B08C8F46}"/>
              </a:ext>
            </a:extLst>
          </p:cNvPr>
          <p:cNvSpPr/>
          <p:nvPr/>
        </p:nvSpPr>
        <p:spPr>
          <a:xfrm>
            <a:off x="4779427" y="2801454"/>
            <a:ext cx="2214570" cy="3584375"/>
          </a:xfrm>
          <a:prstGeom prst="roundRect">
            <a:avLst/>
          </a:prstGeom>
          <a:solidFill>
            <a:srgbClr val="FBE5D6"/>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탐색적 데이터 분석</a:t>
            </a:r>
            <a:r>
              <a:rPr lang="en-US" altLang="ko-KR" sz="1200" dirty="0">
                <a:latin typeface="나눔스퀘어 네오 Light" panose="00000400000000000000" pitchFamily="2" charset="-127"/>
                <a:ea typeface="나눔스퀘어 네오 Light" panose="00000400000000000000" pitchFamily="2" charset="-127"/>
              </a:rPr>
              <a:t>(EDA)</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599251" y="1542639"/>
            <a:ext cx="2503502"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고유 특징 분석</a:t>
            </a:r>
          </a:p>
        </p:txBody>
      </p:sp>
      <p:sp>
        <p:nvSpPr>
          <p:cNvPr id="20" name="사각형: 둥근 모서리 19">
            <a:extLst>
              <a:ext uri="{FF2B5EF4-FFF2-40B4-BE49-F238E27FC236}">
                <a16:creationId xmlns:a16="http://schemas.microsoft.com/office/drawing/2014/main" id="{60EF4706-851E-4E20-10B7-ED8E28FACD7F}"/>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2C609EE9-69F6-D129-63CD-BA51B07AF444}"/>
              </a:ext>
            </a:extLst>
          </p:cNvPr>
          <p:cNvSpPr txBox="1"/>
          <p:nvPr/>
        </p:nvSpPr>
        <p:spPr>
          <a:xfrm>
            <a:off x="647752" y="2059581"/>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성인</a:t>
            </a:r>
            <a:r>
              <a:rPr lang="en-US" altLang="ko-KR" dirty="0">
                <a:latin typeface="나눔스퀘어 네오 Bold" panose="00000800000000000000" pitchFamily="2" charset="-127"/>
                <a:ea typeface="나눔스퀘어 네오 Bold" panose="00000800000000000000" pitchFamily="2" charset="-127"/>
              </a:rPr>
              <a:t>, </a:t>
            </a:r>
            <a:r>
              <a:rPr lang="ko-KR" altLang="en-US" dirty="0">
                <a:latin typeface="나눔스퀘어 네오 Bold" panose="00000800000000000000" pitchFamily="2" charset="-127"/>
                <a:ea typeface="나눔스퀘어 네오 Bold" panose="00000800000000000000" pitchFamily="2" charset="-127"/>
              </a:rPr>
              <a:t>청소년 데이터</a:t>
            </a:r>
          </a:p>
        </p:txBody>
      </p:sp>
      <p:sp>
        <p:nvSpPr>
          <p:cNvPr id="25" name="TextBox 24">
            <a:extLst>
              <a:ext uri="{FF2B5EF4-FFF2-40B4-BE49-F238E27FC236}">
                <a16:creationId xmlns:a16="http://schemas.microsoft.com/office/drawing/2014/main" id="{7D5F04A0-26C0-E2B6-D954-9AE75B5619A1}"/>
              </a:ext>
            </a:extLst>
          </p:cNvPr>
          <p:cNvSpPr txBox="1"/>
          <p:nvPr/>
        </p:nvSpPr>
        <p:spPr>
          <a:xfrm>
            <a:off x="843943" y="2431139"/>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청년</a:t>
            </a:r>
            <a:r>
              <a:rPr lang="en-US" altLang="ko-KR" sz="1600" dirty="0">
                <a:latin typeface="나눔스퀘어 네오 Bold" panose="00000800000000000000" pitchFamily="2" charset="-127"/>
                <a:ea typeface="나눔스퀘어 네오 Bold" panose="00000800000000000000" pitchFamily="2" charset="-127"/>
              </a:rPr>
              <a:t>, </a:t>
            </a:r>
            <a:r>
              <a:rPr lang="ko-KR" altLang="en-US" sz="1600" dirty="0">
                <a:latin typeface="나눔스퀘어 네오 Bold" panose="00000800000000000000" pitchFamily="2" charset="-127"/>
                <a:ea typeface="나눔스퀘어 네오 Bold" panose="00000800000000000000" pitchFamily="2" charset="-127"/>
              </a:rPr>
              <a:t>청소년 데이터</a:t>
            </a:r>
          </a:p>
        </p:txBody>
      </p:sp>
      <p:sp>
        <p:nvSpPr>
          <p:cNvPr id="26" name="직사각형 25">
            <a:extLst>
              <a:ext uri="{FF2B5EF4-FFF2-40B4-BE49-F238E27FC236}">
                <a16:creationId xmlns:a16="http://schemas.microsoft.com/office/drawing/2014/main" id="{E9DDC102-AAD0-0822-5AF0-A579CE03F998}"/>
              </a:ext>
            </a:extLst>
          </p:cNvPr>
          <p:cNvSpPr/>
          <p:nvPr/>
        </p:nvSpPr>
        <p:spPr>
          <a:xfrm>
            <a:off x="705037" y="2542761"/>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22E6EB6-C4DA-58BC-A4DD-17BA4842FB6C}"/>
              </a:ext>
            </a:extLst>
          </p:cNvPr>
          <p:cNvSpPr txBox="1"/>
          <p:nvPr/>
        </p:nvSpPr>
        <p:spPr>
          <a:xfrm>
            <a:off x="705037" y="2710505"/>
            <a:ext cx="2175476" cy="830997"/>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성인 데이터에서 추출된   청년 데이터와 청소년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데이터의 빈도가 가장 큼</a:t>
            </a:r>
            <a:br>
              <a:rPr lang="en-US" altLang="ko-KR" sz="1200" dirty="0">
                <a:latin typeface="나눔스퀘어 네오 Regular" panose="00000500000000000000" pitchFamily="2" charset="-127"/>
                <a:ea typeface="나눔스퀘어 네오 Regular" panose="00000500000000000000" pitchFamily="2" charset="-127"/>
              </a:rPr>
            </a:br>
            <a:endParaRPr lang="ko-KR" altLang="en-US" sz="1200" dirty="0">
              <a:latin typeface="나눔스퀘어 네오 Regular" panose="00000500000000000000" pitchFamily="2" charset="-127"/>
              <a:ea typeface="나눔스퀘어 네오 Regular" panose="00000500000000000000" pitchFamily="2" charset="-127"/>
            </a:endParaRPr>
          </a:p>
        </p:txBody>
      </p:sp>
      <p:sp>
        <p:nvSpPr>
          <p:cNvPr id="28" name="TextBox 27">
            <a:extLst>
              <a:ext uri="{FF2B5EF4-FFF2-40B4-BE49-F238E27FC236}">
                <a16:creationId xmlns:a16="http://schemas.microsoft.com/office/drawing/2014/main" id="{709D93ED-7D8E-C6CF-0475-F60693EDD937}"/>
              </a:ext>
            </a:extLst>
          </p:cNvPr>
          <p:cNvSpPr txBox="1"/>
          <p:nvPr/>
        </p:nvSpPr>
        <p:spPr>
          <a:xfrm>
            <a:off x="877857" y="3340121"/>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측정일자 데이터</a:t>
            </a:r>
          </a:p>
        </p:txBody>
      </p:sp>
      <p:sp>
        <p:nvSpPr>
          <p:cNvPr id="29" name="직사각형 28">
            <a:extLst>
              <a:ext uri="{FF2B5EF4-FFF2-40B4-BE49-F238E27FC236}">
                <a16:creationId xmlns:a16="http://schemas.microsoft.com/office/drawing/2014/main" id="{AEC010E0-8E78-19E7-726B-4BE13337953F}"/>
              </a:ext>
            </a:extLst>
          </p:cNvPr>
          <p:cNvSpPr/>
          <p:nvPr/>
        </p:nvSpPr>
        <p:spPr>
          <a:xfrm>
            <a:off x="738951" y="3469161"/>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86B2A0AA-9E07-5055-B8A5-F2E1CB1CE62F}"/>
              </a:ext>
            </a:extLst>
          </p:cNvPr>
          <p:cNvSpPr txBox="1"/>
          <p:nvPr/>
        </p:nvSpPr>
        <p:spPr>
          <a:xfrm>
            <a:off x="947577" y="3618117"/>
            <a:ext cx="2109948"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월별로 분리</a:t>
            </a:r>
          </a:p>
        </p:txBody>
      </p:sp>
      <p:sp>
        <p:nvSpPr>
          <p:cNvPr id="32" name="TextBox 31">
            <a:extLst>
              <a:ext uri="{FF2B5EF4-FFF2-40B4-BE49-F238E27FC236}">
                <a16:creationId xmlns:a16="http://schemas.microsoft.com/office/drawing/2014/main" id="{7C23B404-59BC-5E90-5AE4-C99577C299E5}"/>
              </a:ext>
            </a:extLst>
          </p:cNvPr>
          <p:cNvSpPr txBox="1"/>
          <p:nvPr/>
        </p:nvSpPr>
        <p:spPr>
          <a:xfrm>
            <a:off x="831508" y="3868318"/>
            <a:ext cx="2331702" cy="430887"/>
          </a:xfrm>
          <a:prstGeom prst="rect">
            <a:avLst/>
          </a:prstGeom>
          <a:noFill/>
        </p:spPr>
        <p:txBody>
          <a:bodyPr wrap="square" rtlCol="0">
            <a:spAutoFit/>
          </a:bodyPr>
          <a:lstStyle/>
          <a:p>
            <a:pPr marL="285750" indent="-285750">
              <a:buFont typeface="Arial" panose="020B0604020202020204" pitchFamily="34" charset="0"/>
              <a:buChar char="•"/>
            </a:pPr>
            <a:r>
              <a:rPr lang="ko-KR" altLang="en-US" sz="1100" b="1" dirty="0">
                <a:latin typeface="나눔스퀘어 네오 Regular" panose="00000500000000000000" pitchFamily="2" charset="-127"/>
                <a:ea typeface="나눔스퀘어 네오 Regular" panose="00000500000000000000" pitchFamily="2" charset="-127"/>
              </a:rPr>
              <a:t>월 정보만 따로 추출하여 </a:t>
            </a:r>
            <a:br>
              <a:rPr lang="en-US" altLang="ko-KR" sz="1100" b="1" dirty="0">
                <a:latin typeface="나눔스퀘어 네오 Regular" panose="00000500000000000000" pitchFamily="2" charset="-127"/>
                <a:ea typeface="나눔스퀘어 네오 Regular" panose="00000500000000000000" pitchFamily="2" charset="-127"/>
              </a:rPr>
            </a:br>
            <a:r>
              <a:rPr lang="ko-KR" altLang="en-US" sz="1100" b="1" dirty="0">
                <a:latin typeface="나눔스퀘어 네오 Regular" panose="00000500000000000000" pitchFamily="2" charset="-127"/>
                <a:ea typeface="나눔스퀘어 네오 Regular" panose="00000500000000000000" pitchFamily="2" charset="-127"/>
              </a:rPr>
              <a:t>추세를 가지고 있는지 분석</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3" name="이등변 삼각형 32">
            <a:extLst>
              <a:ext uri="{FF2B5EF4-FFF2-40B4-BE49-F238E27FC236}">
                <a16:creationId xmlns:a16="http://schemas.microsoft.com/office/drawing/2014/main" id="{C1664119-A7ED-1378-54DA-3CCDAA0532F9}"/>
              </a:ext>
            </a:extLst>
          </p:cNvPr>
          <p:cNvSpPr/>
          <p:nvPr/>
        </p:nvSpPr>
        <p:spPr>
          <a:xfrm rot="16200000" flipV="1">
            <a:off x="857712" y="374016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9F265D12-D03D-E2FE-916F-91D351DE00E5}"/>
              </a:ext>
            </a:extLst>
          </p:cNvPr>
          <p:cNvSpPr txBox="1"/>
          <p:nvPr/>
        </p:nvSpPr>
        <p:spPr>
          <a:xfrm>
            <a:off x="952730" y="4346161"/>
            <a:ext cx="2273687" cy="261610"/>
          </a:xfrm>
          <a:prstGeom prst="rect">
            <a:avLst/>
          </a:prstGeom>
          <a:noFill/>
        </p:spPr>
        <p:txBody>
          <a:bodyPr wrap="square" rtlCol="0">
            <a:spAutoFit/>
          </a:bodyPr>
          <a:lstStyle/>
          <a:p>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연도</a:t>
            </a:r>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월</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데이터 활용 </a:t>
            </a:r>
            <a:r>
              <a:rPr lang="en-US" altLang="ko-KR" sz="1100" dirty="0">
                <a:latin typeface="나눔스퀘어 네오 Regular" panose="00000500000000000000" pitchFamily="2" charset="-127"/>
                <a:ea typeface="나눔스퀘어 네오 Regular" panose="00000500000000000000" pitchFamily="2" charset="-127"/>
              </a:rPr>
              <a:t>(2023-04)</a:t>
            </a:r>
            <a:endParaRPr lang="ko-KR" altLang="en-US" sz="1100" dirty="0">
              <a:latin typeface="나눔스퀘어 네오 Regular" panose="00000500000000000000" pitchFamily="2" charset="-127"/>
              <a:ea typeface="나눔스퀘어 네오 Regular" panose="00000500000000000000" pitchFamily="2" charset="-127"/>
            </a:endParaRPr>
          </a:p>
        </p:txBody>
      </p:sp>
      <p:sp>
        <p:nvSpPr>
          <p:cNvPr id="35" name="TextBox 34">
            <a:extLst>
              <a:ext uri="{FF2B5EF4-FFF2-40B4-BE49-F238E27FC236}">
                <a16:creationId xmlns:a16="http://schemas.microsoft.com/office/drawing/2014/main" id="{3EBC96C0-E085-5B65-1C5C-F6382C9CC5DE}"/>
              </a:ext>
            </a:extLst>
          </p:cNvPr>
          <p:cNvSpPr txBox="1"/>
          <p:nvPr/>
        </p:nvSpPr>
        <p:spPr>
          <a:xfrm>
            <a:off x="831507" y="4639493"/>
            <a:ext cx="2455633" cy="261610"/>
          </a:xfrm>
          <a:prstGeom prst="rect">
            <a:avLst/>
          </a:prstGeom>
          <a:noFill/>
        </p:spPr>
        <p:txBody>
          <a:bodyPr wrap="square" rtlCol="0">
            <a:spAutoFit/>
          </a:bodyPr>
          <a:lstStyle/>
          <a:p>
            <a:pPr marL="285750" indent="-285750">
              <a:buFont typeface="Arial" panose="020B0604020202020204" pitchFamily="34" charset="0"/>
              <a:buChar char="•"/>
            </a:pPr>
            <a:r>
              <a:rPr lang="ko-KR" altLang="en-US" sz="1100" b="1" dirty="0">
                <a:latin typeface="나눔스퀘어 네오 Regular" panose="00000500000000000000" pitchFamily="2" charset="-127"/>
                <a:ea typeface="나눔스퀘어 네오 Regular" panose="00000500000000000000" pitchFamily="2" charset="-127"/>
              </a:rPr>
              <a:t>연도와 월을 활용해서 시각화</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6" name="이등변 삼각형 35">
            <a:extLst>
              <a:ext uri="{FF2B5EF4-FFF2-40B4-BE49-F238E27FC236}">
                <a16:creationId xmlns:a16="http://schemas.microsoft.com/office/drawing/2014/main" id="{923982AC-3CA5-7DF2-BAAA-2784C87A156A}"/>
              </a:ext>
            </a:extLst>
          </p:cNvPr>
          <p:cNvSpPr/>
          <p:nvPr/>
        </p:nvSpPr>
        <p:spPr>
          <a:xfrm rot="16200000" flipV="1">
            <a:off x="857712" y="441476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화살표: 아래쪽 36">
            <a:extLst>
              <a:ext uri="{FF2B5EF4-FFF2-40B4-BE49-F238E27FC236}">
                <a16:creationId xmlns:a16="http://schemas.microsoft.com/office/drawing/2014/main" id="{4BE8EC09-7BD5-CFF4-7F05-744F572CC839}"/>
              </a:ext>
            </a:extLst>
          </p:cNvPr>
          <p:cNvSpPr/>
          <p:nvPr/>
        </p:nvSpPr>
        <p:spPr>
          <a:xfrm>
            <a:off x="1608950" y="4963415"/>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54913F4E-26E9-7800-0291-23EB1D9404E7}"/>
              </a:ext>
            </a:extLst>
          </p:cNvPr>
          <p:cNvSpPr/>
          <p:nvPr/>
        </p:nvSpPr>
        <p:spPr>
          <a:xfrm>
            <a:off x="756179" y="5331551"/>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9" name="그래픽 38" descr="확인 표시">
            <a:extLst>
              <a:ext uri="{FF2B5EF4-FFF2-40B4-BE49-F238E27FC236}">
                <a16:creationId xmlns:a16="http://schemas.microsoft.com/office/drawing/2014/main" id="{22FB6E6C-16CE-E1B2-0CC4-B23B3C3F77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063510"/>
            <a:ext cx="447209" cy="447209"/>
          </a:xfrm>
          <a:prstGeom prst="rect">
            <a:avLst/>
          </a:prstGeom>
        </p:spPr>
      </p:pic>
      <p:sp>
        <p:nvSpPr>
          <p:cNvPr id="40" name="TextBox 39">
            <a:extLst>
              <a:ext uri="{FF2B5EF4-FFF2-40B4-BE49-F238E27FC236}">
                <a16:creationId xmlns:a16="http://schemas.microsoft.com/office/drawing/2014/main" id="{E3F0D140-4A69-72D2-C328-19E20D04730A}"/>
              </a:ext>
            </a:extLst>
          </p:cNvPr>
          <p:cNvSpPr txBox="1"/>
          <p:nvPr/>
        </p:nvSpPr>
        <p:spPr>
          <a:xfrm>
            <a:off x="903984" y="5258828"/>
            <a:ext cx="2203825"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학교 일정과</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연관성 확인</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41" name="타원 40">
            <a:extLst>
              <a:ext uri="{FF2B5EF4-FFF2-40B4-BE49-F238E27FC236}">
                <a16:creationId xmlns:a16="http://schemas.microsoft.com/office/drawing/2014/main" id="{7991EAEA-194E-0B1D-7673-E1D58B5B4F6D}"/>
              </a:ext>
            </a:extLst>
          </p:cNvPr>
          <p:cNvSpPr/>
          <p:nvPr/>
        </p:nvSpPr>
        <p:spPr>
          <a:xfrm>
            <a:off x="756179" y="5817303"/>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그래픽 41" descr="확인 표시">
            <a:extLst>
              <a:ext uri="{FF2B5EF4-FFF2-40B4-BE49-F238E27FC236}">
                <a16:creationId xmlns:a16="http://schemas.microsoft.com/office/drawing/2014/main" id="{56490F8F-6A20-35A7-5802-5C8F33D275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549262"/>
            <a:ext cx="447209" cy="447209"/>
          </a:xfrm>
          <a:prstGeom prst="rect">
            <a:avLst/>
          </a:prstGeom>
        </p:spPr>
      </p:pic>
      <p:sp>
        <p:nvSpPr>
          <p:cNvPr id="43" name="TextBox 42">
            <a:extLst>
              <a:ext uri="{FF2B5EF4-FFF2-40B4-BE49-F238E27FC236}">
                <a16:creationId xmlns:a16="http://schemas.microsoft.com/office/drawing/2014/main" id="{463C6D12-4C3E-4EC8-C6B7-DEF158D0CB96}"/>
              </a:ext>
            </a:extLst>
          </p:cNvPr>
          <p:cNvSpPr txBox="1"/>
          <p:nvPr/>
        </p:nvSpPr>
        <p:spPr>
          <a:xfrm>
            <a:off x="903984" y="5744580"/>
            <a:ext cx="2203825"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추운 겨울보다 따뜻한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봄에 주로 측정</a:t>
            </a:r>
            <a:endParaRPr lang="ko-KR" altLang="en-US" sz="1200" dirty="0">
              <a:latin typeface="나눔스퀘어 네오 Bold" panose="00000800000000000000" pitchFamily="2" charset="-127"/>
              <a:ea typeface="나눔스퀘어 네오 Bold" panose="00000800000000000000" pitchFamily="2" charset="-127"/>
            </a:endParaRPr>
          </a:p>
        </p:txBody>
      </p:sp>
      <p:graphicFrame>
        <p:nvGraphicFramePr>
          <p:cNvPr id="45" name="표 44">
            <a:extLst>
              <a:ext uri="{FF2B5EF4-FFF2-40B4-BE49-F238E27FC236}">
                <a16:creationId xmlns:a16="http://schemas.microsoft.com/office/drawing/2014/main" id="{FB2F2355-6FC8-661C-86B9-CBD80C16FE73}"/>
              </a:ext>
            </a:extLst>
          </p:cNvPr>
          <p:cNvGraphicFramePr>
            <a:graphicFrameLocks noGrp="1"/>
          </p:cNvGraphicFramePr>
          <p:nvPr>
            <p:extLst>
              <p:ext uri="{D42A27DB-BD31-4B8C-83A1-F6EECF244321}">
                <p14:modId xmlns:p14="http://schemas.microsoft.com/office/powerpoint/2010/main" val="212588547"/>
              </p:ext>
            </p:extLst>
          </p:nvPr>
        </p:nvGraphicFramePr>
        <p:xfrm>
          <a:off x="5240244" y="3618607"/>
          <a:ext cx="1369136" cy="2584339"/>
        </p:xfrm>
        <a:graphic>
          <a:graphicData uri="http://schemas.openxmlformats.org/drawingml/2006/table">
            <a:tbl>
              <a:tblPr>
                <a:tableStyleId>{5C22544A-7EE6-4342-B048-85BDC9FD1C3A}</a:tableStyleId>
              </a:tblPr>
              <a:tblGrid>
                <a:gridCol w="552450">
                  <a:extLst>
                    <a:ext uri="{9D8B030D-6E8A-4147-A177-3AD203B41FA5}">
                      <a16:colId xmlns:a16="http://schemas.microsoft.com/office/drawing/2014/main" val="3867719298"/>
                    </a:ext>
                  </a:extLst>
                </a:gridCol>
                <a:gridCol w="816686">
                  <a:extLst>
                    <a:ext uri="{9D8B030D-6E8A-4147-A177-3AD203B41FA5}">
                      <a16:colId xmlns:a16="http://schemas.microsoft.com/office/drawing/2014/main" val="151999880"/>
                    </a:ext>
                  </a:extLst>
                </a:gridCol>
              </a:tblGrid>
              <a:tr h="205365">
                <a:tc>
                  <a:txBody>
                    <a:bodyPr/>
                    <a:lstStyle/>
                    <a:p>
                      <a:pPr algn="ctr" fontAlgn="b"/>
                      <a:r>
                        <a:rPr lang="ko-KR" altLang="en-US" sz="1100" u="none" strike="noStrike" dirty="0">
                          <a:effectLst/>
                          <a:latin typeface="나눔스퀘어 네오 Regular" panose="00000500000000000000" pitchFamily="2" charset="-127"/>
                          <a:ea typeface="나눔스퀘어 네오 Regular" panose="00000500000000000000" pitchFamily="2" charset="-127"/>
                        </a:rPr>
                        <a:t>측정 월</a:t>
                      </a:r>
                      <a:endParaRPr lang="ko-KR" altLang="en-US" sz="11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fontAlgn="b"/>
                      <a:r>
                        <a:rPr lang="ko-KR" altLang="en-US" sz="1100" u="none" strike="noStrike" dirty="0">
                          <a:effectLst/>
                          <a:latin typeface="나눔스퀘어 네오 Regular" panose="00000500000000000000" pitchFamily="2" charset="-127"/>
                          <a:ea typeface="나눔스퀘어 네오 Regular" panose="00000500000000000000" pitchFamily="2" charset="-127"/>
                        </a:rPr>
                        <a:t>데이터 수</a:t>
                      </a:r>
                      <a:endParaRPr lang="ko-KR" altLang="en-US" sz="11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186341160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4</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ctr"/>
                      <a:r>
                        <a:rPr lang="en-US" altLang="ko-KR" sz="1000" u="none" strike="noStrike" dirty="0">
                          <a:effectLst/>
                          <a:latin typeface="나눔스퀘어 네오 Regular" panose="00000500000000000000" pitchFamily="2" charset="-127"/>
                          <a:ea typeface="나눔스퀘어 네오 Regular" panose="00000500000000000000" pitchFamily="2" charset="-127"/>
                        </a:rPr>
                        <a:t>129191</a:t>
                      </a:r>
                      <a:endParaRPr lang="en-US" altLang="ko-KR" sz="10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371254526"/>
                  </a:ext>
                </a:extLst>
              </a:tr>
              <a:tr h="182998">
                <a:tc>
                  <a:txBody>
                    <a:bodyPr/>
                    <a:lstStyle/>
                    <a:p>
                      <a:pPr algn="ctr" fontAlgn="ctr"/>
                      <a:r>
                        <a:rPr lang="en-US" altLang="ko-KR" sz="1000" u="none" strike="noStrike">
                          <a:ln>
                            <a:noFill/>
                          </a:ln>
                          <a:effectLst/>
                          <a:latin typeface="나눔스퀘어 네오 Regular" panose="00000500000000000000" pitchFamily="2" charset="-127"/>
                          <a:ea typeface="나눔스퀘어 네오 Regular" panose="00000500000000000000" pitchFamily="2" charset="-127"/>
                        </a:rPr>
                        <a:t>5</a:t>
                      </a:r>
                      <a:endParaRPr lang="en-US" altLang="ko-KR" sz="1000" b="0" i="0" u="none" strike="noStrike">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128927</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81924674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6</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99130</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4002193639"/>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11</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78475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810917689"/>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10</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75275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10882316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9</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67355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95855852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7</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60607</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991445314"/>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3</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a:effectLst/>
                          <a:latin typeface="나눔스퀘어 네오 Regular" panose="00000500000000000000" pitchFamily="2" charset="-127"/>
                          <a:ea typeface="나눔스퀘어 네오 Regular" panose="00000500000000000000" pitchFamily="2" charset="-127"/>
                        </a:rPr>
                        <a:t>51967</a:t>
                      </a:r>
                      <a:endParaRPr lang="en-US" altLang="ko-KR" sz="1000" b="0" i="0" u="none" strike="noStrike">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11212654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8</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49172</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4175358083"/>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12</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36063</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57710656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2</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33236</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624960075"/>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28585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325599544"/>
                  </a:ext>
                </a:extLst>
              </a:tr>
              <a:tr h="182998">
                <a:tc>
                  <a:txBody>
                    <a:bodyPr/>
                    <a:lstStyle/>
                    <a:p>
                      <a:pPr algn="ctr" fontAlgn="ctr"/>
                      <a:r>
                        <a:rPr lang="ko-KR" altLang="en-US"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rPr>
                        <a:t>합계</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b="0" i="0" u="none" strike="noStrike" dirty="0">
                          <a:effectLst/>
                          <a:latin typeface="나눔스퀘어 네오 Regular" panose="00000500000000000000" pitchFamily="2" charset="-127"/>
                          <a:ea typeface="나눔스퀘어 네오 Regular" panose="00000500000000000000" pitchFamily="2" charset="-127"/>
                        </a:rPr>
                        <a:t>837983</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370687509"/>
                  </a:ext>
                </a:extLst>
              </a:tr>
            </a:tbl>
          </a:graphicData>
        </a:graphic>
      </p:graphicFrame>
      <p:sp>
        <p:nvSpPr>
          <p:cNvPr id="48" name="TextBox 47">
            <a:extLst>
              <a:ext uri="{FF2B5EF4-FFF2-40B4-BE49-F238E27FC236}">
                <a16:creationId xmlns:a16="http://schemas.microsoft.com/office/drawing/2014/main" id="{7135A017-3594-2AFC-9081-931C261FF5A2}"/>
              </a:ext>
            </a:extLst>
          </p:cNvPr>
          <p:cNvSpPr txBox="1"/>
          <p:nvPr/>
        </p:nvSpPr>
        <p:spPr>
          <a:xfrm>
            <a:off x="4634961" y="2871542"/>
            <a:ext cx="2503502" cy="584775"/>
          </a:xfrm>
          <a:prstGeom prst="rect">
            <a:avLst/>
          </a:prstGeom>
          <a:noFill/>
        </p:spPr>
        <p:txBody>
          <a:bodyPr wrap="square" rtlCol="0">
            <a:spAutoFit/>
          </a:bodyPr>
          <a:lstStyle/>
          <a:p>
            <a:pPr algn="ctr"/>
            <a:r>
              <a:rPr lang="ko-KR" altLang="en-US" sz="1600" dirty="0">
                <a:latin typeface="나눔스퀘어 네오 Bold" panose="00000800000000000000" pitchFamily="2" charset="-127"/>
                <a:ea typeface="나눔스퀘어 네오 Bold" panose="00000800000000000000" pitchFamily="2" charset="-127"/>
              </a:rPr>
              <a:t>측정일자 </a:t>
            </a:r>
            <a:r>
              <a:rPr lang="en-US" altLang="ko-KR" sz="1600" dirty="0">
                <a:latin typeface="나눔스퀘어 네오 Bold" panose="00000800000000000000" pitchFamily="2" charset="-127"/>
                <a:ea typeface="나눔스퀘어 네오 Bold" panose="00000800000000000000" pitchFamily="2" charset="-127"/>
              </a:rPr>
              <a:t>(</a:t>
            </a:r>
            <a:r>
              <a:rPr lang="ko-KR" altLang="en-US" sz="1600" dirty="0">
                <a:latin typeface="나눔스퀘어 네오 Bold" panose="00000800000000000000" pitchFamily="2" charset="-127"/>
                <a:ea typeface="나눔스퀘어 네오 Bold" panose="00000800000000000000" pitchFamily="2" charset="-127"/>
              </a:rPr>
              <a:t>월</a:t>
            </a:r>
            <a:r>
              <a:rPr lang="en-US" altLang="ko-KR" sz="1600" dirty="0">
                <a:latin typeface="나눔스퀘어 네오 Bold" panose="00000800000000000000" pitchFamily="2" charset="-127"/>
                <a:ea typeface="나눔스퀘어 네오 Bold" panose="00000800000000000000" pitchFamily="2" charset="-127"/>
              </a:rPr>
              <a:t>)</a:t>
            </a:r>
            <a:r>
              <a:rPr lang="ko-KR" altLang="en-US" sz="1600" dirty="0">
                <a:latin typeface="나눔스퀘어 네오 Bold" panose="00000800000000000000" pitchFamily="2" charset="-127"/>
                <a:ea typeface="나눔스퀘어 네오 Bold" panose="00000800000000000000" pitchFamily="2" charset="-127"/>
              </a:rPr>
              <a:t> </a:t>
            </a:r>
            <a:endParaRPr lang="en-US" altLang="ko-KR" sz="1600" dirty="0">
              <a:latin typeface="나눔스퀘어 네오 Bold" panose="00000800000000000000" pitchFamily="2" charset="-127"/>
              <a:ea typeface="나눔스퀘어 네오 Bold" panose="00000800000000000000" pitchFamily="2" charset="-127"/>
            </a:endParaRPr>
          </a:p>
          <a:p>
            <a:pPr algn="ctr"/>
            <a:r>
              <a:rPr lang="ko-KR" altLang="en-US" sz="1600" dirty="0">
                <a:latin typeface="나눔스퀘어 네오 Bold" panose="00000800000000000000" pitchFamily="2" charset="-127"/>
                <a:ea typeface="나눔스퀘어 네오 Bold" panose="00000800000000000000" pitchFamily="2" charset="-127"/>
              </a:rPr>
              <a:t>데이터 </a:t>
            </a:r>
          </a:p>
        </p:txBody>
      </p:sp>
      <p:cxnSp>
        <p:nvCxnSpPr>
          <p:cNvPr id="49" name="연결선: 꺾임 48">
            <a:extLst>
              <a:ext uri="{FF2B5EF4-FFF2-40B4-BE49-F238E27FC236}">
                <a16:creationId xmlns:a16="http://schemas.microsoft.com/office/drawing/2014/main" id="{3F322535-29BB-91BB-7C71-D518B7152A8C}"/>
              </a:ext>
            </a:extLst>
          </p:cNvPr>
          <p:cNvCxnSpPr>
            <a:cxnSpLocks/>
            <a:endCxn id="55" idx="1"/>
          </p:cNvCxnSpPr>
          <p:nvPr/>
        </p:nvCxnSpPr>
        <p:spPr>
          <a:xfrm rot="5400000" flipH="1" flipV="1">
            <a:off x="2458253" y="3082734"/>
            <a:ext cx="3826296" cy="816052"/>
          </a:xfrm>
          <a:prstGeom prst="bentConnector2">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9697E782-BAE5-7FCA-CD08-81DA6D5DD334}"/>
              </a:ext>
            </a:extLst>
          </p:cNvPr>
          <p:cNvCxnSpPr>
            <a:cxnSpLocks/>
          </p:cNvCxnSpPr>
          <p:nvPr/>
        </p:nvCxnSpPr>
        <p:spPr>
          <a:xfrm>
            <a:off x="3198879" y="5424995"/>
            <a:ext cx="1567575" cy="0"/>
          </a:xfrm>
          <a:prstGeom prst="straightConnector1">
            <a:avLst/>
          </a:prstGeom>
          <a:ln w="12700">
            <a:solidFill>
              <a:srgbClr val="C55A11"/>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5" name="사각형: 둥근 모서리 54">
            <a:extLst>
              <a:ext uri="{FF2B5EF4-FFF2-40B4-BE49-F238E27FC236}">
                <a16:creationId xmlns:a16="http://schemas.microsoft.com/office/drawing/2014/main" id="{E73C0849-73CA-6C11-9127-A5D4CE4E5101}"/>
              </a:ext>
            </a:extLst>
          </p:cNvPr>
          <p:cNvSpPr/>
          <p:nvPr/>
        </p:nvSpPr>
        <p:spPr>
          <a:xfrm>
            <a:off x="4779427" y="472171"/>
            <a:ext cx="2214570" cy="2210881"/>
          </a:xfrm>
          <a:prstGeom prst="roundRect">
            <a:avLst/>
          </a:prstGeom>
          <a:solidFill>
            <a:srgbClr val="FBE5D6"/>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TextBox 59">
            <a:extLst>
              <a:ext uri="{FF2B5EF4-FFF2-40B4-BE49-F238E27FC236}">
                <a16:creationId xmlns:a16="http://schemas.microsoft.com/office/drawing/2014/main" id="{862C4A20-1EB4-804C-D1A5-8FD5EBC21EAB}"/>
              </a:ext>
            </a:extLst>
          </p:cNvPr>
          <p:cNvSpPr txBox="1"/>
          <p:nvPr/>
        </p:nvSpPr>
        <p:spPr>
          <a:xfrm>
            <a:off x="4634961" y="482876"/>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학교 일정 정보</a:t>
            </a:r>
          </a:p>
        </p:txBody>
      </p:sp>
      <p:sp>
        <p:nvSpPr>
          <p:cNvPr id="62" name="TextBox 61">
            <a:extLst>
              <a:ext uri="{FF2B5EF4-FFF2-40B4-BE49-F238E27FC236}">
                <a16:creationId xmlns:a16="http://schemas.microsoft.com/office/drawing/2014/main" id="{617855FA-DD0E-E07D-BBC3-C1F77C3629A8}"/>
              </a:ext>
            </a:extLst>
          </p:cNvPr>
          <p:cNvSpPr txBox="1"/>
          <p:nvPr/>
        </p:nvSpPr>
        <p:spPr>
          <a:xfrm>
            <a:off x="5044898" y="831269"/>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7~8</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여름방학</a:t>
            </a:r>
          </a:p>
        </p:txBody>
      </p:sp>
      <p:sp>
        <p:nvSpPr>
          <p:cNvPr id="63" name="직사각형 62">
            <a:extLst>
              <a:ext uri="{FF2B5EF4-FFF2-40B4-BE49-F238E27FC236}">
                <a16:creationId xmlns:a16="http://schemas.microsoft.com/office/drawing/2014/main" id="{828FF439-B05F-B92D-5507-6DB150E01B2D}"/>
              </a:ext>
            </a:extLst>
          </p:cNvPr>
          <p:cNvSpPr/>
          <p:nvPr/>
        </p:nvSpPr>
        <p:spPr>
          <a:xfrm>
            <a:off x="4922459" y="891364"/>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id="{067E4F89-4A2E-B795-05CF-1206997B0100}"/>
              </a:ext>
            </a:extLst>
          </p:cNvPr>
          <p:cNvSpPr txBox="1"/>
          <p:nvPr/>
        </p:nvSpPr>
        <p:spPr>
          <a:xfrm>
            <a:off x="5044898" y="1080867"/>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겨울방학</a:t>
            </a:r>
          </a:p>
        </p:txBody>
      </p:sp>
      <p:sp>
        <p:nvSpPr>
          <p:cNvPr id="69" name="직사각형 68">
            <a:extLst>
              <a:ext uri="{FF2B5EF4-FFF2-40B4-BE49-F238E27FC236}">
                <a16:creationId xmlns:a16="http://schemas.microsoft.com/office/drawing/2014/main" id="{650FED02-6526-0A90-0CA8-0EE5B43EB0EE}"/>
              </a:ext>
            </a:extLst>
          </p:cNvPr>
          <p:cNvSpPr/>
          <p:nvPr/>
        </p:nvSpPr>
        <p:spPr>
          <a:xfrm>
            <a:off x="4922459" y="115076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D92773A1-57B3-02F0-8976-D582C79D9FC1}"/>
              </a:ext>
            </a:extLst>
          </p:cNvPr>
          <p:cNvSpPr txBox="1"/>
          <p:nvPr/>
        </p:nvSpPr>
        <p:spPr>
          <a:xfrm>
            <a:off x="5044898" y="1827313"/>
            <a:ext cx="1921247" cy="461665"/>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3</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입학식</a:t>
            </a:r>
            <a:r>
              <a:rPr lang="en-US" altLang="ko-KR" sz="1200" dirty="0">
                <a:latin typeface="나눔스퀘어 네오 Bold" panose="00000800000000000000" pitchFamily="2" charset="-127"/>
                <a:ea typeface="나눔스퀘어 네오 Bold" panose="00000800000000000000" pitchFamily="2" charset="-127"/>
              </a:rPr>
              <a:t> </a:t>
            </a:r>
          </a:p>
          <a:p>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학교 적응 기간</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p>
        </p:txBody>
      </p:sp>
      <p:sp>
        <p:nvSpPr>
          <p:cNvPr id="71" name="직사각형 70">
            <a:extLst>
              <a:ext uri="{FF2B5EF4-FFF2-40B4-BE49-F238E27FC236}">
                <a16:creationId xmlns:a16="http://schemas.microsoft.com/office/drawing/2014/main" id="{6D37D8C0-6D6F-C75B-AED5-0296976F900F}"/>
              </a:ext>
            </a:extLst>
          </p:cNvPr>
          <p:cNvSpPr/>
          <p:nvPr/>
        </p:nvSpPr>
        <p:spPr>
          <a:xfrm>
            <a:off x="4922459" y="190284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0B492BF9-B5E7-77F7-C914-B7D88CC63220}"/>
              </a:ext>
            </a:extLst>
          </p:cNvPr>
          <p:cNvSpPr txBox="1"/>
          <p:nvPr/>
        </p:nvSpPr>
        <p:spPr>
          <a:xfrm>
            <a:off x="5044898" y="2320599"/>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한 해 마무리</a:t>
            </a:r>
          </a:p>
        </p:txBody>
      </p:sp>
      <p:sp>
        <p:nvSpPr>
          <p:cNvPr id="73" name="직사각형 72">
            <a:extLst>
              <a:ext uri="{FF2B5EF4-FFF2-40B4-BE49-F238E27FC236}">
                <a16:creationId xmlns:a16="http://schemas.microsoft.com/office/drawing/2014/main" id="{1DBA6518-83F6-1C38-7F2F-170B4DA6C9AF}"/>
              </a:ext>
            </a:extLst>
          </p:cNvPr>
          <p:cNvSpPr/>
          <p:nvPr/>
        </p:nvSpPr>
        <p:spPr>
          <a:xfrm>
            <a:off x="4922459" y="2414803"/>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0B47BFFF-F1E9-E46C-597C-168249168D1B}"/>
              </a:ext>
            </a:extLst>
          </p:cNvPr>
          <p:cNvSpPr txBox="1"/>
          <p:nvPr/>
        </p:nvSpPr>
        <p:spPr>
          <a:xfrm>
            <a:off x="5044898" y="1345667"/>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7</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r>
              <a:rPr lang="en-US" altLang="ko-KR" sz="1200" dirty="0">
                <a:latin typeface="나눔스퀘어 네오 Bold" panose="00000800000000000000" pitchFamily="2" charset="-127"/>
                <a:ea typeface="나눔스퀘어 네오 Bold" panose="00000800000000000000" pitchFamily="2" charset="-127"/>
              </a:rPr>
              <a:t>1</a:t>
            </a:r>
            <a:r>
              <a:rPr lang="ko-KR" altLang="en-US" sz="1200" dirty="0">
                <a:latin typeface="나눔스퀘어 네오 Bold" panose="00000800000000000000" pitchFamily="2" charset="-127"/>
                <a:ea typeface="나눔스퀘어 네오 Bold" panose="00000800000000000000" pitchFamily="2" charset="-127"/>
              </a:rPr>
              <a:t>학기 기말고사</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75" name="직사각형 74">
            <a:extLst>
              <a:ext uri="{FF2B5EF4-FFF2-40B4-BE49-F238E27FC236}">
                <a16:creationId xmlns:a16="http://schemas.microsoft.com/office/drawing/2014/main" id="{393D9685-7239-0E5F-682B-F6D7D09598D6}"/>
              </a:ext>
            </a:extLst>
          </p:cNvPr>
          <p:cNvSpPr/>
          <p:nvPr/>
        </p:nvSpPr>
        <p:spPr>
          <a:xfrm>
            <a:off x="4922459" y="142758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3C71C062-8B98-0D52-6D8C-01E4FA9F3A70}"/>
              </a:ext>
            </a:extLst>
          </p:cNvPr>
          <p:cNvSpPr txBox="1"/>
          <p:nvPr/>
        </p:nvSpPr>
        <p:spPr>
          <a:xfrm>
            <a:off x="5044898" y="1574182"/>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r>
              <a:rPr lang="en-US" altLang="ko-KR" sz="1200" dirty="0">
                <a:latin typeface="나눔스퀘어 네오 Bold" panose="00000800000000000000" pitchFamily="2" charset="-127"/>
                <a:ea typeface="나눔스퀘어 네오 Bold" panose="00000800000000000000" pitchFamily="2" charset="-127"/>
              </a:rPr>
              <a:t>2</a:t>
            </a:r>
            <a:r>
              <a:rPr lang="ko-KR" altLang="en-US" sz="1200" dirty="0">
                <a:latin typeface="나눔스퀘어 네오 Bold" panose="00000800000000000000" pitchFamily="2" charset="-127"/>
                <a:ea typeface="나눔스퀘어 네오 Bold" panose="00000800000000000000" pitchFamily="2" charset="-127"/>
              </a:rPr>
              <a:t>학기 기말고사</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77" name="직사각형 76">
            <a:extLst>
              <a:ext uri="{FF2B5EF4-FFF2-40B4-BE49-F238E27FC236}">
                <a16:creationId xmlns:a16="http://schemas.microsoft.com/office/drawing/2014/main" id="{A42D9087-6444-9989-CB41-D4B6272D8C4C}"/>
              </a:ext>
            </a:extLst>
          </p:cNvPr>
          <p:cNvSpPr/>
          <p:nvPr/>
        </p:nvSpPr>
        <p:spPr>
          <a:xfrm>
            <a:off x="4922459" y="1643445"/>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연결선: 꺾임 77">
            <a:extLst>
              <a:ext uri="{FF2B5EF4-FFF2-40B4-BE49-F238E27FC236}">
                <a16:creationId xmlns:a16="http://schemas.microsoft.com/office/drawing/2014/main" id="{A7DB7573-DBEE-FAB8-315F-76212A0CF78B}"/>
              </a:ext>
            </a:extLst>
          </p:cNvPr>
          <p:cNvCxnSpPr>
            <a:cxnSpLocks/>
            <a:stCxn id="76" idx="3"/>
            <a:endCxn id="47" idx="3"/>
          </p:cNvCxnSpPr>
          <p:nvPr/>
        </p:nvCxnSpPr>
        <p:spPr>
          <a:xfrm>
            <a:off x="6966145" y="1712682"/>
            <a:ext cx="27852" cy="2880960"/>
          </a:xfrm>
          <a:prstGeom prst="bentConnector3">
            <a:avLst>
              <a:gd name="adj1" fmla="val 920767"/>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0A884869-7189-229E-CD17-8140C42A3F75}"/>
              </a:ext>
            </a:extLst>
          </p:cNvPr>
          <p:cNvCxnSpPr>
            <a:cxnSpLocks/>
          </p:cNvCxnSpPr>
          <p:nvPr/>
        </p:nvCxnSpPr>
        <p:spPr>
          <a:xfrm>
            <a:off x="5062055" y="3910505"/>
            <a:ext cx="178361"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2F7DA20A-8058-7482-9C0C-2D2ADEA27E6D}"/>
              </a:ext>
            </a:extLst>
          </p:cNvPr>
          <p:cNvCxnSpPr>
            <a:cxnSpLocks/>
          </p:cNvCxnSpPr>
          <p:nvPr/>
        </p:nvCxnSpPr>
        <p:spPr>
          <a:xfrm>
            <a:off x="5062055" y="4292717"/>
            <a:ext cx="178361"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127026A-EC64-2DB1-5B10-2501439AF384}"/>
              </a:ext>
            </a:extLst>
          </p:cNvPr>
          <p:cNvCxnSpPr>
            <a:cxnSpLocks/>
          </p:cNvCxnSpPr>
          <p:nvPr/>
        </p:nvCxnSpPr>
        <p:spPr>
          <a:xfrm>
            <a:off x="5062055" y="3910505"/>
            <a:ext cx="0" cy="382212"/>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B23F523C-6CC7-A323-7E87-4CCCA9DE1C4C}"/>
              </a:ext>
            </a:extLst>
          </p:cNvPr>
          <p:cNvCxnSpPr>
            <a:cxnSpLocks/>
          </p:cNvCxnSpPr>
          <p:nvPr/>
        </p:nvCxnSpPr>
        <p:spPr>
          <a:xfrm>
            <a:off x="4634961" y="4102217"/>
            <a:ext cx="427094"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6D58E0C-554E-3E68-B844-93C5146C9DB6}"/>
              </a:ext>
            </a:extLst>
          </p:cNvPr>
          <p:cNvSpPr txBox="1"/>
          <p:nvPr/>
        </p:nvSpPr>
        <p:spPr>
          <a:xfrm>
            <a:off x="4294388" y="3950927"/>
            <a:ext cx="338474" cy="292388"/>
          </a:xfrm>
          <a:prstGeom prst="rect">
            <a:avLst/>
          </a:prstGeom>
          <a:noFill/>
        </p:spPr>
        <p:txBody>
          <a:bodyPr wrap="square" rtlCol="0">
            <a:spAutoFit/>
          </a:bodyPr>
          <a:lstStyle/>
          <a:p>
            <a:r>
              <a:rPr lang="ko-KR" altLang="en-US" sz="1300" dirty="0">
                <a:solidFill>
                  <a:schemeClr val="accent6">
                    <a:lumMod val="75000"/>
                  </a:schemeClr>
                </a:solidFill>
                <a:latin typeface="나눔스퀘어 네오 Bold" panose="00000800000000000000" pitchFamily="2" charset="-127"/>
                <a:ea typeface="나눔스퀘어 네오 Bold" panose="00000800000000000000" pitchFamily="2" charset="-127"/>
              </a:rPr>
              <a:t>봄</a:t>
            </a:r>
            <a:endParaRPr lang="en-US" altLang="ko-KR" sz="1300" dirty="0">
              <a:solidFill>
                <a:schemeClr val="accent6">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01" name="직선 연결선 100">
            <a:extLst>
              <a:ext uri="{FF2B5EF4-FFF2-40B4-BE49-F238E27FC236}">
                <a16:creationId xmlns:a16="http://schemas.microsoft.com/office/drawing/2014/main" id="{4C946C0C-14AF-D920-6105-CA7F4FBED5BC}"/>
              </a:ext>
            </a:extLst>
          </p:cNvPr>
          <p:cNvCxnSpPr>
            <a:cxnSpLocks/>
          </p:cNvCxnSpPr>
          <p:nvPr/>
        </p:nvCxnSpPr>
        <p:spPr>
          <a:xfrm>
            <a:off x="5062055" y="4431993"/>
            <a:ext cx="178361"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20E05AA7-7332-5CCF-53D0-599B7632D403}"/>
              </a:ext>
            </a:extLst>
          </p:cNvPr>
          <p:cNvCxnSpPr>
            <a:cxnSpLocks/>
          </p:cNvCxnSpPr>
          <p:nvPr/>
        </p:nvCxnSpPr>
        <p:spPr>
          <a:xfrm>
            <a:off x="5062055" y="4814205"/>
            <a:ext cx="178361"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9A4CF019-1AE5-C301-ADF3-32A2EFA363F5}"/>
              </a:ext>
            </a:extLst>
          </p:cNvPr>
          <p:cNvCxnSpPr>
            <a:cxnSpLocks/>
          </p:cNvCxnSpPr>
          <p:nvPr/>
        </p:nvCxnSpPr>
        <p:spPr>
          <a:xfrm>
            <a:off x="5062055" y="4431993"/>
            <a:ext cx="0" cy="382212"/>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2EF1049A-2204-1FBD-61F9-8251F11445A2}"/>
              </a:ext>
            </a:extLst>
          </p:cNvPr>
          <p:cNvCxnSpPr>
            <a:cxnSpLocks/>
          </p:cNvCxnSpPr>
          <p:nvPr/>
        </p:nvCxnSpPr>
        <p:spPr>
          <a:xfrm>
            <a:off x="4634961" y="4623705"/>
            <a:ext cx="427094"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877F3E9-56D8-557B-53E0-9D4FCF5E9C32}"/>
              </a:ext>
            </a:extLst>
          </p:cNvPr>
          <p:cNvSpPr txBox="1"/>
          <p:nvPr/>
        </p:nvSpPr>
        <p:spPr>
          <a:xfrm>
            <a:off x="4103192" y="4472415"/>
            <a:ext cx="529670" cy="292388"/>
          </a:xfrm>
          <a:prstGeom prst="rect">
            <a:avLst/>
          </a:prstGeom>
          <a:noFill/>
        </p:spPr>
        <p:txBody>
          <a:bodyPr wrap="square" rtlCol="0">
            <a:spAutoFit/>
          </a:bodyPr>
          <a:lstStyle/>
          <a:p>
            <a:pPr algn="ctr"/>
            <a:r>
              <a:rPr lang="ko-KR" altLang="en-US" sz="1300">
                <a:solidFill>
                  <a:schemeClr val="accent2">
                    <a:lumMod val="75000"/>
                  </a:schemeClr>
                </a:solidFill>
                <a:latin typeface="나눔스퀘어 네오 Bold" panose="00000800000000000000" pitchFamily="2" charset="-127"/>
                <a:ea typeface="나눔스퀘어 네오 Bold" panose="00000800000000000000" pitchFamily="2" charset="-127"/>
              </a:rPr>
              <a:t>가을</a:t>
            </a:r>
            <a:endParaRPr lang="en-US" altLang="ko-KR" sz="1300" dirty="0">
              <a:solidFill>
                <a:schemeClr val="accent2">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06" name="직선 연결선 105">
            <a:extLst>
              <a:ext uri="{FF2B5EF4-FFF2-40B4-BE49-F238E27FC236}">
                <a16:creationId xmlns:a16="http://schemas.microsoft.com/office/drawing/2014/main" id="{7ACF91D2-3BC5-1874-3219-7D6836916B91}"/>
              </a:ext>
            </a:extLst>
          </p:cNvPr>
          <p:cNvCxnSpPr>
            <a:cxnSpLocks/>
          </p:cNvCxnSpPr>
          <p:nvPr/>
        </p:nvCxnSpPr>
        <p:spPr>
          <a:xfrm>
            <a:off x="5062055" y="5549593"/>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4B92C32C-5DFC-3BC0-3DC7-7D337D134347}"/>
              </a:ext>
            </a:extLst>
          </p:cNvPr>
          <p:cNvCxnSpPr>
            <a:cxnSpLocks/>
          </p:cNvCxnSpPr>
          <p:nvPr/>
        </p:nvCxnSpPr>
        <p:spPr>
          <a:xfrm>
            <a:off x="5062055" y="5931805"/>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8E368454-BEEF-9225-5623-04834F8382B7}"/>
              </a:ext>
            </a:extLst>
          </p:cNvPr>
          <p:cNvCxnSpPr>
            <a:cxnSpLocks/>
          </p:cNvCxnSpPr>
          <p:nvPr/>
        </p:nvCxnSpPr>
        <p:spPr>
          <a:xfrm>
            <a:off x="5062055" y="5549593"/>
            <a:ext cx="0" cy="382212"/>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96FFECC8-627C-E162-A592-7DC6233E48E8}"/>
              </a:ext>
            </a:extLst>
          </p:cNvPr>
          <p:cNvCxnSpPr>
            <a:cxnSpLocks/>
          </p:cNvCxnSpPr>
          <p:nvPr/>
        </p:nvCxnSpPr>
        <p:spPr>
          <a:xfrm>
            <a:off x="4634961" y="5601265"/>
            <a:ext cx="42709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36DE2795-415F-3794-B502-AA2B4CA2AA01}"/>
              </a:ext>
            </a:extLst>
          </p:cNvPr>
          <p:cNvCxnSpPr>
            <a:cxnSpLocks/>
          </p:cNvCxnSpPr>
          <p:nvPr/>
        </p:nvCxnSpPr>
        <p:spPr>
          <a:xfrm>
            <a:off x="5062055" y="5187643"/>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5F757A9C-821F-2019-A2AC-8C7970095FE4}"/>
              </a:ext>
            </a:extLst>
          </p:cNvPr>
          <p:cNvCxnSpPr>
            <a:cxnSpLocks/>
          </p:cNvCxnSpPr>
          <p:nvPr/>
        </p:nvCxnSpPr>
        <p:spPr>
          <a:xfrm>
            <a:off x="5062055" y="5187643"/>
            <a:ext cx="0" cy="382212"/>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BAD3E217-549C-5842-047B-59263B51D21A}"/>
              </a:ext>
            </a:extLst>
          </p:cNvPr>
          <p:cNvCxnSpPr>
            <a:cxnSpLocks/>
          </p:cNvCxnSpPr>
          <p:nvPr/>
        </p:nvCxnSpPr>
        <p:spPr>
          <a:xfrm>
            <a:off x="5062055" y="5744580"/>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3A0BE138-5813-8B27-22B0-68806EFF9563}"/>
              </a:ext>
            </a:extLst>
          </p:cNvPr>
          <p:cNvSpPr txBox="1"/>
          <p:nvPr/>
        </p:nvSpPr>
        <p:spPr>
          <a:xfrm>
            <a:off x="4160663" y="5445386"/>
            <a:ext cx="529670" cy="292388"/>
          </a:xfrm>
          <a:prstGeom prst="rect">
            <a:avLst/>
          </a:prstGeom>
          <a:noFill/>
        </p:spPr>
        <p:txBody>
          <a:bodyPr wrap="square" rtlCol="0">
            <a:spAutoFit/>
          </a:bodyPr>
          <a:lstStyle/>
          <a:p>
            <a:pPr algn="ctr"/>
            <a:r>
              <a:rPr lang="ko-KR" altLang="en-US" sz="1300" dirty="0">
                <a:solidFill>
                  <a:schemeClr val="accent1">
                    <a:lumMod val="75000"/>
                  </a:schemeClr>
                </a:solidFill>
                <a:latin typeface="나눔스퀘어 네오 Bold" panose="00000800000000000000" pitchFamily="2" charset="-127"/>
                <a:ea typeface="나눔스퀘어 네오 Bold" panose="00000800000000000000" pitchFamily="2" charset="-127"/>
              </a:rPr>
              <a:t>겨울</a:t>
            </a:r>
            <a:endParaRPr lang="en-US" altLang="ko-KR" sz="1300" dirty="0">
              <a:solidFill>
                <a:schemeClr val="accent1">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14" name="직선 연결선 113">
            <a:extLst>
              <a:ext uri="{FF2B5EF4-FFF2-40B4-BE49-F238E27FC236}">
                <a16:creationId xmlns:a16="http://schemas.microsoft.com/office/drawing/2014/main" id="{477F5F7B-35AF-21F8-3FA9-2185E0B2F7C4}"/>
              </a:ext>
            </a:extLst>
          </p:cNvPr>
          <p:cNvCxnSpPr>
            <a:cxnSpLocks/>
          </p:cNvCxnSpPr>
          <p:nvPr/>
        </p:nvCxnSpPr>
        <p:spPr>
          <a:xfrm>
            <a:off x="5062055" y="5020061"/>
            <a:ext cx="178361"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CCDCAAB5-F7BE-DDE0-F3C1-EBF8AA9A7CFB}"/>
              </a:ext>
            </a:extLst>
          </p:cNvPr>
          <p:cNvCxnSpPr>
            <a:cxnSpLocks/>
          </p:cNvCxnSpPr>
          <p:nvPr/>
        </p:nvCxnSpPr>
        <p:spPr>
          <a:xfrm>
            <a:off x="5062055" y="5402273"/>
            <a:ext cx="178361"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7704CAF2-2403-4F50-45C0-0686B5944E8D}"/>
              </a:ext>
            </a:extLst>
          </p:cNvPr>
          <p:cNvCxnSpPr>
            <a:cxnSpLocks/>
          </p:cNvCxnSpPr>
          <p:nvPr/>
        </p:nvCxnSpPr>
        <p:spPr>
          <a:xfrm>
            <a:off x="5062055" y="5020061"/>
            <a:ext cx="0" cy="382212"/>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C276AAE8-B5DE-6855-3220-D0C62E95D9D0}"/>
              </a:ext>
            </a:extLst>
          </p:cNvPr>
          <p:cNvCxnSpPr>
            <a:cxnSpLocks/>
          </p:cNvCxnSpPr>
          <p:nvPr/>
        </p:nvCxnSpPr>
        <p:spPr>
          <a:xfrm>
            <a:off x="4620195" y="5187643"/>
            <a:ext cx="427094"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A7C1FC74-9D5B-4118-202B-49B662BDFA80}"/>
              </a:ext>
            </a:extLst>
          </p:cNvPr>
          <p:cNvSpPr txBox="1"/>
          <p:nvPr/>
        </p:nvSpPr>
        <p:spPr>
          <a:xfrm>
            <a:off x="4103192" y="5042356"/>
            <a:ext cx="529670" cy="292388"/>
          </a:xfrm>
          <a:prstGeom prst="rect">
            <a:avLst/>
          </a:prstGeom>
          <a:noFill/>
        </p:spPr>
        <p:txBody>
          <a:bodyPr wrap="square" rtlCol="0">
            <a:spAutoFit/>
          </a:bodyPr>
          <a:lstStyle/>
          <a:p>
            <a:pPr algn="ctr"/>
            <a:r>
              <a:rPr lang="ko-KR" altLang="en-US" sz="1300" dirty="0">
                <a:solidFill>
                  <a:schemeClr val="accent4">
                    <a:lumMod val="75000"/>
                  </a:schemeClr>
                </a:solidFill>
                <a:latin typeface="나눔스퀘어 네오 Bold" panose="00000800000000000000" pitchFamily="2" charset="-127"/>
                <a:ea typeface="나눔스퀘어 네오 Bold" panose="00000800000000000000" pitchFamily="2" charset="-127"/>
              </a:rPr>
              <a:t>여름</a:t>
            </a:r>
            <a:endParaRPr lang="en-US" altLang="ko-KR" sz="1300" dirty="0">
              <a:solidFill>
                <a:schemeClr val="accent4">
                  <a:lumMod val="75000"/>
                </a:schemeClr>
              </a:solidFill>
              <a:latin typeface="나눔스퀘어 네오 Bold" panose="00000800000000000000" pitchFamily="2" charset="-127"/>
              <a:ea typeface="나눔스퀘어 네오 Bold" panose="00000800000000000000" pitchFamily="2" charset="-127"/>
            </a:endParaRPr>
          </a:p>
        </p:txBody>
      </p:sp>
      <p:sp>
        <p:nvSpPr>
          <p:cNvPr id="119" name="사각형: 둥근 모서리 118">
            <a:extLst>
              <a:ext uri="{FF2B5EF4-FFF2-40B4-BE49-F238E27FC236}">
                <a16:creationId xmlns:a16="http://schemas.microsoft.com/office/drawing/2014/main" id="{7D816E24-F964-9604-6FAA-DD2692E12736}"/>
              </a:ext>
            </a:extLst>
          </p:cNvPr>
          <p:cNvSpPr/>
          <p:nvPr/>
        </p:nvSpPr>
        <p:spPr>
          <a:xfrm>
            <a:off x="7599281" y="701483"/>
            <a:ext cx="4194230" cy="5684343"/>
          </a:xfrm>
          <a:prstGeom prst="roundRect">
            <a:avLst>
              <a:gd name="adj" fmla="val 5975"/>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사각형: 둥근 모서리 119">
            <a:extLst>
              <a:ext uri="{FF2B5EF4-FFF2-40B4-BE49-F238E27FC236}">
                <a16:creationId xmlns:a16="http://schemas.microsoft.com/office/drawing/2014/main" id="{420E8117-25E2-3D47-A4EC-3CF729099C7A}"/>
              </a:ext>
            </a:extLst>
          </p:cNvPr>
          <p:cNvSpPr/>
          <p:nvPr/>
        </p:nvSpPr>
        <p:spPr>
          <a:xfrm>
            <a:off x="8587062" y="532890"/>
            <a:ext cx="2335035"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나눔스퀘어 네오 Bold" panose="00000800000000000000" pitchFamily="2" charset="-127"/>
                <a:ea typeface="나눔스퀘어 네오 Bold" panose="00000800000000000000" pitchFamily="2" charset="-127"/>
              </a:rPr>
              <a:t>추세 확인</a:t>
            </a:r>
          </a:p>
        </p:txBody>
      </p:sp>
      <p:sp>
        <p:nvSpPr>
          <p:cNvPr id="121" name="TextBox 120">
            <a:extLst>
              <a:ext uri="{FF2B5EF4-FFF2-40B4-BE49-F238E27FC236}">
                <a16:creationId xmlns:a16="http://schemas.microsoft.com/office/drawing/2014/main" id="{35988B04-72AD-B4F3-812F-FD61FB6B617A}"/>
              </a:ext>
            </a:extLst>
          </p:cNvPr>
          <p:cNvSpPr txBox="1"/>
          <p:nvPr/>
        </p:nvSpPr>
        <p:spPr>
          <a:xfrm>
            <a:off x="7884353" y="1029203"/>
            <a:ext cx="3209573" cy="338554"/>
          </a:xfrm>
          <a:prstGeom prst="rect">
            <a:avLst/>
          </a:prstGeom>
          <a:noFill/>
        </p:spPr>
        <p:txBody>
          <a:bodyPr wrap="square" rtlCol="0">
            <a:spAutoFit/>
          </a:bodyPr>
          <a:lstStyle/>
          <a:p>
            <a:r>
              <a:rPr lang="ko-KR" altLang="en-US" sz="1600" dirty="0">
                <a:latin typeface="나눔스퀘어라운드 Bold" panose="020B0600000101010101" pitchFamily="34" charset="-127"/>
                <a:ea typeface="나눔스퀘어라운드 Bold" panose="020B0600000101010101" pitchFamily="34" charset="-127"/>
              </a:rPr>
              <a:t>청소년 </a:t>
            </a:r>
            <a:r>
              <a:rPr lang="en-US" altLang="ko-KR" sz="1600" dirty="0">
                <a:latin typeface="나눔스퀘어라운드 Bold" panose="020B0600000101010101" pitchFamily="34" charset="-127"/>
                <a:ea typeface="나눔스퀘어라운드 Bold" panose="020B0600000101010101" pitchFamily="34" charset="-127"/>
              </a:rPr>
              <a:t>‘</a:t>
            </a:r>
            <a:r>
              <a:rPr lang="ko-KR" altLang="en-US" sz="1600" dirty="0" err="1">
                <a:latin typeface="나눔스퀘어라운드 Bold" panose="020B0600000101010101" pitchFamily="34" charset="-127"/>
                <a:ea typeface="나눔스퀘어라운드 Bold" panose="020B0600000101010101" pitchFamily="34" charset="-127"/>
              </a:rPr>
              <a:t>반복점프</a:t>
            </a:r>
            <a:r>
              <a:rPr lang="en-US" altLang="ko-KR" sz="1600" dirty="0">
                <a:latin typeface="나눔스퀘어라운드 Bold" panose="020B0600000101010101" pitchFamily="34" charset="-127"/>
                <a:ea typeface="나눔스퀘어라운드 Bold" panose="020B0600000101010101" pitchFamily="34" charset="-127"/>
              </a:rPr>
              <a:t>’</a:t>
            </a:r>
            <a:r>
              <a:rPr lang="ko-KR" altLang="en-US" sz="1600" dirty="0">
                <a:latin typeface="나눔스퀘어라운드 Bold" panose="020B0600000101010101" pitchFamily="34" charset="-127"/>
                <a:ea typeface="나눔스퀘어라운드 Bold" panose="020B0600000101010101" pitchFamily="34" charset="-127"/>
              </a:rPr>
              <a:t> </a:t>
            </a:r>
            <a:r>
              <a:rPr lang="en-US" altLang="ko-KR" sz="1600" dirty="0">
                <a:latin typeface="나눔스퀘어라운드 Bold" panose="020B0600000101010101" pitchFamily="34" charset="-127"/>
                <a:ea typeface="나눔스퀘어라운드 Bold" panose="020B0600000101010101" pitchFamily="34" charset="-127"/>
              </a:rPr>
              <a:t>line </a:t>
            </a:r>
            <a:r>
              <a:rPr lang="ko-KR" altLang="en-US" sz="1600" dirty="0">
                <a:latin typeface="나눔스퀘어라운드 Bold" panose="020B0600000101010101" pitchFamily="34" charset="-127"/>
                <a:ea typeface="나눔스퀘어라운드 Bold" panose="020B0600000101010101" pitchFamily="34" charset="-127"/>
              </a:rPr>
              <a:t>그래프</a:t>
            </a:r>
          </a:p>
        </p:txBody>
      </p:sp>
      <p:sp>
        <p:nvSpPr>
          <p:cNvPr id="122" name="직사각형 121">
            <a:extLst>
              <a:ext uri="{FF2B5EF4-FFF2-40B4-BE49-F238E27FC236}">
                <a16:creationId xmlns:a16="http://schemas.microsoft.com/office/drawing/2014/main" id="{C619B7A5-1BA8-04A1-3E7F-7B6E1C34D47C}"/>
              </a:ext>
            </a:extLst>
          </p:cNvPr>
          <p:cNvSpPr/>
          <p:nvPr/>
        </p:nvSpPr>
        <p:spPr>
          <a:xfrm>
            <a:off x="7748919" y="115486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4" name="그림 123">
            <a:extLst>
              <a:ext uri="{FF2B5EF4-FFF2-40B4-BE49-F238E27FC236}">
                <a16:creationId xmlns:a16="http://schemas.microsoft.com/office/drawing/2014/main" id="{EF4076C8-FBD2-E2C9-6222-4D8619C10B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8594" y="1429993"/>
            <a:ext cx="1989934" cy="1516140"/>
          </a:xfrm>
          <a:prstGeom prst="rect">
            <a:avLst/>
          </a:prstGeom>
        </p:spPr>
      </p:pic>
      <p:sp>
        <p:nvSpPr>
          <p:cNvPr id="125" name="TextBox 124">
            <a:extLst>
              <a:ext uri="{FF2B5EF4-FFF2-40B4-BE49-F238E27FC236}">
                <a16:creationId xmlns:a16="http://schemas.microsoft.com/office/drawing/2014/main" id="{7F075EE4-2D4A-C5BC-3151-32C87A28CA15}"/>
              </a:ext>
            </a:extLst>
          </p:cNvPr>
          <p:cNvSpPr txBox="1"/>
          <p:nvPr/>
        </p:nvSpPr>
        <p:spPr>
          <a:xfrm>
            <a:off x="8274571" y="2965480"/>
            <a:ext cx="951554"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결측값</a:t>
            </a:r>
            <a:endParaRPr lang="ko-KR" altLang="en-US" sz="1200" dirty="0">
              <a:latin typeface="나눔스퀘어 네오 Bold" panose="00000800000000000000" pitchFamily="2" charset="-127"/>
              <a:ea typeface="나눔스퀘어 네오 Bold" panose="00000800000000000000" pitchFamily="2" charset="-127"/>
            </a:endParaRPr>
          </a:p>
        </p:txBody>
      </p:sp>
      <p:pic>
        <p:nvPicPr>
          <p:cNvPr id="128" name="그림 127">
            <a:extLst>
              <a:ext uri="{FF2B5EF4-FFF2-40B4-BE49-F238E27FC236}">
                <a16:creationId xmlns:a16="http://schemas.microsoft.com/office/drawing/2014/main" id="{80CC43AB-B8EB-B5BA-207C-6E98B38CF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4580" y="1446690"/>
            <a:ext cx="1973215" cy="1496442"/>
          </a:xfrm>
          <a:prstGeom prst="rect">
            <a:avLst/>
          </a:prstGeom>
        </p:spPr>
      </p:pic>
      <p:sp>
        <p:nvSpPr>
          <p:cNvPr id="129" name="TextBox 128">
            <a:extLst>
              <a:ext uri="{FF2B5EF4-FFF2-40B4-BE49-F238E27FC236}">
                <a16:creationId xmlns:a16="http://schemas.microsoft.com/office/drawing/2014/main" id="{007715A8-B0EE-2641-B8DD-BC7B62B4F0EE}"/>
              </a:ext>
            </a:extLst>
          </p:cNvPr>
          <p:cNvSpPr txBox="1"/>
          <p:nvPr/>
        </p:nvSpPr>
        <p:spPr>
          <a:xfrm>
            <a:off x="10174743" y="2964753"/>
            <a:ext cx="1459502"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결측치가</a:t>
            </a:r>
            <a:r>
              <a:rPr lang="ko-KR" altLang="en-US" sz="1200" dirty="0">
                <a:latin typeface="나눔스퀘어 네오 Bold" panose="00000800000000000000" pitchFamily="2" charset="-127"/>
                <a:ea typeface="나눔스퀘어 네오 Bold" panose="00000800000000000000" pitchFamily="2" charset="-127"/>
              </a:rPr>
              <a:t> 아닌 값</a:t>
            </a:r>
          </a:p>
        </p:txBody>
      </p:sp>
      <p:sp>
        <p:nvSpPr>
          <p:cNvPr id="130" name="이등변 삼각형 129">
            <a:extLst>
              <a:ext uri="{FF2B5EF4-FFF2-40B4-BE49-F238E27FC236}">
                <a16:creationId xmlns:a16="http://schemas.microsoft.com/office/drawing/2014/main" id="{07A6A880-247C-F1A6-32FE-A226082588B7}"/>
              </a:ext>
            </a:extLst>
          </p:cNvPr>
          <p:cNvSpPr/>
          <p:nvPr/>
        </p:nvSpPr>
        <p:spPr>
          <a:xfrm rot="10800000" flipV="1">
            <a:off x="8372646" y="306832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이등변 삼각형 131">
            <a:extLst>
              <a:ext uri="{FF2B5EF4-FFF2-40B4-BE49-F238E27FC236}">
                <a16:creationId xmlns:a16="http://schemas.microsoft.com/office/drawing/2014/main" id="{3EEB72B8-24B7-1575-BDFA-B14DB73E497F}"/>
              </a:ext>
            </a:extLst>
          </p:cNvPr>
          <p:cNvSpPr/>
          <p:nvPr/>
        </p:nvSpPr>
        <p:spPr>
          <a:xfrm rot="10800000" flipV="1">
            <a:off x="10224510" y="309372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TextBox 136">
            <a:extLst>
              <a:ext uri="{FF2B5EF4-FFF2-40B4-BE49-F238E27FC236}">
                <a16:creationId xmlns:a16="http://schemas.microsoft.com/office/drawing/2014/main" id="{E107BAB8-C9D1-8074-2A29-19BA3C9C12D6}"/>
              </a:ext>
            </a:extLst>
          </p:cNvPr>
          <p:cNvSpPr txBox="1"/>
          <p:nvPr/>
        </p:nvSpPr>
        <p:spPr>
          <a:xfrm>
            <a:off x="7665072" y="3464345"/>
            <a:ext cx="4116285" cy="646331"/>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청소년만 측정하는 데이터를 기준으로 데이터 분석 </a:t>
            </a:r>
            <a:endParaRPr lang="en-US" altLang="ko-KR" sz="1200" dirty="0">
              <a:latin typeface="나눔스퀘어 네오 Regular" panose="00000500000000000000" pitchFamily="2" charset="-127"/>
              <a:ea typeface="나눔스퀘어 네오 Regular" panose="00000500000000000000" pitchFamily="2" charset="-127"/>
            </a:endParaRPr>
          </a:p>
          <a:p>
            <a:pPr algn="ctr"/>
            <a:r>
              <a:rPr lang="ko-KR" altLang="en-US" sz="1200" dirty="0">
                <a:latin typeface="나눔스퀘어 네오 Regular" panose="00000500000000000000" pitchFamily="2" charset="-127"/>
                <a:ea typeface="나눔스퀘어 네오 Regular" panose="00000500000000000000" pitchFamily="2" charset="-127"/>
              </a:rPr>
              <a:t>두 데이터의 추세가 비슷해 보이므로 </a:t>
            </a:r>
            <a:r>
              <a:rPr lang="en-US" altLang="ko-KR" sz="1200" dirty="0">
                <a:latin typeface="나눔스퀘어 네오 Regular" panose="00000500000000000000" pitchFamily="2" charset="-127"/>
                <a:ea typeface="나눔스퀘어 네오 Regular" panose="00000500000000000000" pitchFamily="2" charset="-127"/>
              </a:rPr>
              <a:t>DTW</a:t>
            </a:r>
            <a:r>
              <a:rPr lang="ko-KR" altLang="en-US" sz="1200" dirty="0">
                <a:latin typeface="나눔스퀘어 네오 Regular" panose="00000500000000000000" pitchFamily="2" charset="-127"/>
                <a:ea typeface="나눔스퀘어 네오 Regular" panose="00000500000000000000" pitchFamily="2" charset="-127"/>
              </a:rPr>
              <a:t>를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사용해서 유사도 분석</a:t>
            </a:r>
          </a:p>
        </p:txBody>
      </p:sp>
      <p:sp>
        <p:nvSpPr>
          <p:cNvPr id="138" name="화살표: 아래쪽 137">
            <a:extLst>
              <a:ext uri="{FF2B5EF4-FFF2-40B4-BE49-F238E27FC236}">
                <a16:creationId xmlns:a16="http://schemas.microsoft.com/office/drawing/2014/main" id="{E98A1B3F-947E-DC3B-537A-428016D80989}"/>
              </a:ext>
            </a:extLst>
          </p:cNvPr>
          <p:cNvSpPr/>
          <p:nvPr/>
        </p:nvSpPr>
        <p:spPr>
          <a:xfrm>
            <a:off x="9539863" y="3130607"/>
            <a:ext cx="439932" cy="338554"/>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0" name="그림 139">
            <a:extLst>
              <a:ext uri="{FF2B5EF4-FFF2-40B4-BE49-F238E27FC236}">
                <a16:creationId xmlns:a16="http://schemas.microsoft.com/office/drawing/2014/main" id="{CFD353ED-0247-6CBD-5769-47CAEDBA7B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674" y="4223441"/>
            <a:ext cx="2288271" cy="1549425"/>
          </a:xfrm>
          <a:prstGeom prst="rect">
            <a:avLst/>
          </a:prstGeom>
        </p:spPr>
      </p:pic>
      <p:pic>
        <p:nvPicPr>
          <p:cNvPr id="142" name="그림 141">
            <a:extLst>
              <a:ext uri="{FF2B5EF4-FFF2-40B4-BE49-F238E27FC236}">
                <a16:creationId xmlns:a16="http://schemas.microsoft.com/office/drawing/2014/main" id="{046AA80C-FD09-8702-1A08-7F473BD091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2338" y="4224535"/>
            <a:ext cx="1527802" cy="1496330"/>
          </a:xfrm>
          <a:prstGeom prst="rect">
            <a:avLst/>
          </a:prstGeom>
        </p:spPr>
      </p:pic>
      <p:sp>
        <p:nvSpPr>
          <p:cNvPr id="143" name="TextBox 142">
            <a:extLst>
              <a:ext uri="{FF2B5EF4-FFF2-40B4-BE49-F238E27FC236}">
                <a16:creationId xmlns:a16="http://schemas.microsoft.com/office/drawing/2014/main" id="{82506C0E-1311-E463-1280-DC31A277C9A6}"/>
              </a:ext>
            </a:extLst>
          </p:cNvPr>
          <p:cNvSpPr txBox="1"/>
          <p:nvPr/>
        </p:nvSpPr>
        <p:spPr>
          <a:xfrm>
            <a:off x="8183845" y="5830164"/>
            <a:ext cx="3357418" cy="492443"/>
          </a:xfrm>
          <a:prstGeom prst="rect">
            <a:avLst/>
          </a:prstGeom>
          <a:noFill/>
        </p:spPr>
        <p:txBody>
          <a:bodyPr wrap="square" rtlCol="0">
            <a:spAutoFit/>
          </a:bodyPr>
          <a:lstStyle/>
          <a:p>
            <a:pPr algn="ctr"/>
            <a:r>
              <a:rPr lang="ko-KR" altLang="en-US" sz="1400" dirty="0" err="1">
                <a:latin typeface="나눔스퀘어 네오 Regular" panose="00000500000000000000" pitchFamily="2" charset="-127"/>
                <a:ea typeface="나눔스퀘어 네오 Regular" panose="00000500000000000000" pitchFamily="2" charset="-127"/>
              </a:rPr>
              <a:t>스피어만</a:t>
            </a:r>
            <a:r>
              <a:rPr lang="ko-KR" altLang="en-US" sz="1400" dirty="0">
                <a:latin typeface="나눔스퀘어 네오 Regular" panose="00000500000000000000" pitchFamily="2" charset="-127"/>
                <a:ea typeface="나눔스퀘어 네오 Regular" panose="00000500000000000000" pitchFamily="2" charset="-127"/>
              </a:rPr>
              <a:t> 상관계수 결과 </a:t>
            </a:r>
            <a:r>
              <a:rPr lang="en-US" altLang="ko-KR" sz="1400" dirty="0">
                <a:latin typeface="나눔스퀘어 네오 Regular" panose="00000500000000000000" pitchFamily="2" charset="-127"/>
                <a:ea typeface="나눔스퀘어 네오 Regular" panose="00000500000000000000" pitchFamily="2" charset="-127"/>
              </a:rPr>
              <a:t>: 0.86</a:t>
            </a:r>
            <a:r>
              <a:rPr lang="ko-KR" altLang="en-US" sz="1400" dirty="0">
                <a:latin typeface="나눔스퀘어 네오 Regular" panose="00000500000000000000" pitchFamily="2" charset="-127"/>
                <a:ea typeface="나눔스퀘어 네오 Regular" panose="00000500000000000000" pitchFamily="2" charset="-127"/>
              </a:rPr>
              <a:t> </a:t>
            </a:r>
            <a:br>
              <a:rPr lang="en-US" altLang="ko-KR" sz="1400" dirty="0">
                <a:latin typeface="나눔스퀘어 네오 Regular" panose="00000500000000000000" pitchFamily="2" charset="-127"/>
                <a:ea typeface="나눔스퀘어 네오 Regular" panose="00000500000000000000" pitchFamily="2" charset="-127"/>
              </a:rPr>
            </a:br>
            <a:r>
              <a:rPr lang="ko-KR" altLang="en-US" sz="1200" dirty="0">
                <a:solidFill>
                  <a:srgbClr val="C00000"/>
                </a:solidFill>
                <a:latin typeface="나눔스퀘어 네오 Regular" panose="00000500000000000000" pitchFamily="2" charset="-127"/>
                <a:ea typeface="나눔스퀘어 네오 Regular" panose="00000500000000000000" pitchFamily="2" charset="-127"/>
              </a:rPr>
              <a:t>강한 양의 상관관계</a:t>
            </a:r>
            <a:r>
              <a:rPr lang="ko-KR" altLang="en-US" sz="1200" dirty="0">
                <a:latin typeface="나눔스퀘어 네오 Regular" panose="00000500000000000000" pitchFamily="2" charset="-127"/>
                <a:ea typeface="나눔스퀘어 네오 Regular" panose="00000500000000000000" pitchFamily="2" charset="-127"/>
              </a:rPr>
              <a:t>가 있음을 확인</a:t>
            </a:r>
          </a:p>
        </p:txBody>
      </p:sp>
    </p:spTree>
    <p:extLst>
      <p:ext uri="{BB962C8B-B14F-4D97-AF65-F5344CB8AC3E}">
        <p14:creationId xmlns:p14="http://schemas.microsoft.com/office/powerpoint/2010/main" val="2459754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탐색적 데이터 분석</a:t>
            </a:r>
            <a:r>
              <a:rPr lang="en-US" altLang="ko-KR" sz="1200" dirty="0">
                <a:latin typeface="나눔스퀘어 네오 Light" panose="00000400000000000000" pitchFamily="2" charset="-127"/>
                <a:ea typeface="나눔스퀘어 네오 Light" panose="00000400000000000000" pitchFamily="2" charset="-127"/>
              </a:rPr>
              <a:t>(EDA)</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351947-5922-E221-D8D0-529E0AE16428}"/>
              </a:ext>
            </a:extLst>
          </p:cNvPr>
          <p:cNvSpPr txBox="1"/>
          <p:nvPr/>
        </p:nvSpPr>
        <p:spPr>
          <a:xfrm>
            <a:off x="599251" y="1542639"/>
            <a:ext cx="2503502"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정규성 검정</a:t>
            </a:r>
          </a:p>
        </p:txBody>
      </p:sp>
      <p:sp>
        <p:nvSpPr>
          <p:cNvPr id="9" name="사각형: 둥근 모서리 8">
            <a:extLst>
              <a:ext uri="{FF2B5EF4-FFF2-40B4-BE49-F238E27FC236}">
                <a16:creationId xmlns:a16="http://schemas.microsoft.com/office/drawing/2014/main" id="{08DB134F-7748-8726-55E7-6A0694A5A364}"/>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BC335C1B-3491-6FA9-E7ED-CB9A571349B4}"/>
              </a:ext>
            </a:extLst>
          </p:cNvPr>
          <p:cNvSpPr txBox="1"/>
          <p:nvPr/>
        </p:nvSpPr>
        <p:spPr>
          <a:xfrm>
            <a:off x="647752" y="2059581"/>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노인 데이터</a:t>
            </a:r>
          </a:p>
        </p:txBody>
      </p:sp>
      <p:sp>
        <p:nvSpPr>
          <p:cNvPr id="20" name="TextBox 19">
            <a:extLst>
              <a:ext uri="{FF2B5EF4-FFF2-40B4-BE49-F238E27FC236}">
                <a16:creationId xmlns:a16="http://schemas.microsoft.com/office/drawing/2014/main" id="{C8AC0D18-8C4A-4045-AC7E-893070A9E94D}"/>
              </a:ext>
            </a:extLst>
          </p:cNvPr>
          <p:cNvSpPr txBox="1"/>
          <p:nvPr/>
        </p:nvSpPr>
        <p:spPr>
          <a:xfrm>
            <a:off x="843943" y="2439848"/>
            <a:ext cx="2443197" cy="307777"/>
          </a:xfrm>
          <a:prstGeom prst="rect">
            <a:avLst/>
          </a:prstGeom>
          <a:noFill/>
        </p:spPr>
        <p:txBody>
          <a:bodyPr wrap="square" rtlCol="0">
            <a:spAutoFit/>
          </a:bodyPr>
          <a:lstStyle/>
          <a:p>
            <a:r>
              <a:rPr lang="ko-KR" altLang="en-US" sz="1400" b="1" dirty="0">
                <a:latin typeface="나눔스퀘어라운드 Bold" panose="020B0600000101010101" pitchFamily="34" charset="-127"/>
                <a:ea typeface="나눔스퀘어라운드 Bold" panose="020B0600000101010101" pitchFamily="34" charset="-127"/>
              </a:rPr>
              <a:t>노인 속성의 고유 데이터</a:t>
            </a:r>
          </a:p>
        </p:txBody>
      </p:sp>
      <p:sp>
        <p:nvSpPr>
          <p:cNvPr id="21" name="직사각형 20">
            <a:extLst>
              <a:ext uri="{FF2B5EF4-FFF2-40B4-BE49-F238E27FC236}">
                <a16:creationId xmlns:a16="http://schemas.microsoft.com/office/drawing/2014/main" id="{D382700B-E2A3-71FB-0A94-2A5EDC5A6440}"/>
              </a:ext>
            </a:extLst>
          </p:cNvPr>
          <p:cNvSpPr/>
          <p:nvPr/>
        </p:nvSpPr>
        <p:spPr>
          <a:xfrm>
            <a:off x="705037" y="255147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B3B82467-9565-D6FB-731B-432682BEB136}"/>
              </a:ext>
            </a:extLst>
          </p:cNvPr>
          <p:cNvSpPr txBox="1"/>
          <p:nvPr/>
        </p:nvSpPr>
        <p:spPr>
          <a:xfrm>
            <a:off x="705037" y="2710505"/>
            <a:ext cx="2376646" cy="600164"/>
          </a:xfrm>
          <a:prstGeom prst="rect">
            <a:avLst/>
          </a:prstGeom>
          <a:noFill/>
        </p:spPr>
        <p:txBody>
          <a:bodyPr wrap="square" rtlCol="0">
            <a:spAutoFit/>
          </a:bodyPr>
          <a:lstStyle/>
          <a:p>
            <a:pPr marL="285750" indent="-285750">
              <a:buFont typeface="Arial" panose="020B0604020202020204" pitchFamily="34" charset="0"/>
              <a:buChar char="•"/>
            </a:pPr>
            <a:r>
              <a:rPr lang="ko-KR" altLang="en-US" sz="1100" dirty="0">
                <a:latin typeface="나눔스퀘어 네오 Regular" panose="00000500000000000000" pitchFamily="2" charset="-127"/>
                <a:ea typeface="나눔스퀘어 네오 Regular" panose="00000500000000000000" pitchFamily="2" charset="-127"/>
              </a:rPr>
              <a:t>노인 데이터의 다른 연령대는 </a:t>
            </a:r>
            <a:endParaRPr lang="en-US" altLang="ko-KR" sz="1100" dirty="0">
              <a:latin typeface="나눔스퀘어 네오 Regular" panose="00000500000000000000" pitchFamily="2" charset="-127"/>
              <a:ea typeface="나눔스퀘어 네오 Regular" panose="00000500000000000000" pitchFamily="2" charset="-127"/>
            </a:endParaRPr>
          </a:p>
          <a:p>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측정을 하지 못하는 데이터로 </a:t>
            </a:r>
            <a:endParaRPr lang="en-US" altLang="ko-KR" sz="1100" dirty="0">
              <a:latin typeface="나눔스퀘어 네오 Regular" panose="00000500000000000000" pitchFamily="2" charset="-127"/>
              <a:ea typeface="나눔스퀘어 네오 Regular" panose="00000500000000000000" pitchFamily="2" charset="-127"/>
            </a:endParaRPr>
          </a:p>
          <a:p>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이루어져 있음</a:t>
            </a:r>
          </a:p>
        </p:txBody>
      </p:sp>
      <p:sp>
        <p:nvSpPr>
          <p:cNvPr id="23" name="TextBox 22">
            <a:extLst>
              <a:ext uri="{FF2B5EF4-FFF2-40B4-BE49-F238E27FC236}">
                <a16:creationId xmlns:a16="http://schemas.microsoft.com/office/drawing/2014/main" id="{01890127-1504-1F01-A22D-74142BF7797A}"/>
              </a:ext>
            </a:extLst>
          </p:cNvPr>
          <p:cNvSpPr txBox="1"/>
          <p:nvPr/>
        </p:nvSpPr>
        <p:spPr>
          <a:xfrm>
            <a:off x="877857" y="3345566"/>
            <a:ext cx="2270376" cy="307777"/>
          </a:xfrm>
          <a:prstGeom prst="rect">
            <a:avLst/>
          </a:prstGeom>
          <a:noFill/>
        </p:spPr>
        <p:txBody>
          <a:bodyPr wrap="square" rtlCol="0">
            <a:spAutoFit/>
          </a:bodyPr>
          <a:lstStyle/>
          <a:p>
            <a:r>
              <a:rPr lang="en-US" altLang="ko-KR" sz="1400" dirty="0">
                <a:latin typeface="나눔스퀘어라운드 Bold" panose="020B0600000101010101" pitchFamily="34" charset="-127"/>
                <a:ea typeface="나눔스퀘어라운드 Bold" panose="020B0600000101010101" pitchFamily="34" charset="-127"/>
              </a:rPr>
              <a:t>EDA</a:t>
            </a:r>
            <a:r>
              <a:rPr lang="ko-KR" altLang="en-US" sz="1400" dirty="0">
                <a:latin typeface="나눔스퀘어라운드 Bold" panose="020B0600000101010101" pitchFamily="34" charset="-127"/>
                <a:ea typeface="나눔스퀘어라운드 Bold" panose="020B0600000101010101" pitchFamily="34" charset="-127"/>
              </a:rPr>
              <a:t>를 통한 정규성 검정</a:t>
            </a:r>
          </a:p>
        </p:txBody>
      </p:sp>
      <p:sp>
        <p:nvSpPr>
          <p:cNvPr id="24" name="직사각형 23">
            <a:extLst>
              <a:ext uri="{FF2B5EF4-FFF2-40B4-BE49-F238E27FC236}">
                <a16:creationId xmlns:a16="http://schemas.microsoft.com/office/drawing/2014/main" id="{A75AFFDD-55DD-755D-22A7-A9559DEF556C}"/>
              </a:ext>
            </a:extLst>
          </p:cNvPr>
          <p:cNvSpPr/>
          <p:nvPr/>
        </p:nvSpPr>
        <p:spPr>
          <a:xfrm>
            <a:off x="738951" y="345718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865217A-1A7F-7BA0-FFBB-755B930712CD}"/>
              </a:ext>
            </a:extLst>
          </p:cNvPr>
          <p:cNvSpPr txBox="1"/>
          <p:nvPr/>
        </p:nvSpPr>
        <p:spPr>
          <a:xfrm>
            <a:off x="947577" y="3661662"/>
            <a:ext cx="2294844" cy="261610"/>
          </a:xfrm>
          <a:prstGeom prst="rect">
            <a:avLst/>
          </a:prstGeom>
          <a:noFill/>
        </p:spPr>
        <p:txBody>
          <a:bodyPr wrap="square" rtlCol="0">
            <a:spAutoFit/>
          </a:bodyPr>
          <a:lstStyle/>
          <a:p>
            <a:r>
              <a:rPr lang="ko-KR" altLang="en-US" sz="1100" dirty="0">
                <a:latin typeface="나눔스퀘어 네오 Regular" panose="00000500000000000000" pitchFamily="2" charset="-127"/>
                <a:ea typeface="나눔스퀘어 네오 Regular" panose="00000500000000000000" pitchFamily="2" charset="-127"/>
              </a:rPr>
              <a:t>데이터 시각화를 통해 정규성 충족</a:t>
            </a:r>
          </a:p>
        </p:txBody>
      </p:sp>
      <p:sp>
        <p:nvSpPr>
          <p:cNvPr id="27" name="이등변 삼각형 26">
            <a:extLst>
              <a:ext uri="{FF2B5EF4-FFF2-40B4-BE49-F238E27FC236}">
                <a16:creationId xmlns:a16="http://schemas.microsoft.com/office/drawing/2014/main" id="{B932EBFC-E913-2DF1-43A2-E3DA2AA66A31}"/>
              </a:ext>
            </a:extLst>
          </p:cNvPr>
          <p:cNvSpPr/>
          <p:nvPr/>
        </p:nvSpPr>
        <p:spPr>
          <a:xfrm rot="16200000" flipV="1">
            <a:off x="857712" y="376629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9381B18-C1D7-6DEE-AC53-C6572A75F5B6}"/>
              </a:ext>
            </a:extLst>
          </p:cNvPr>
          <p:cNvSpPr txBox="1"/>
          <p:nvPr/>
        </p:nvSpPr>
        <p:spPr>
          <a:xfrm>
            <a:off x="947576" y="3966559"/>
            <a:ext cx="2155175" cy="276999"/>
          </a:xfrm>
          <a:prstGeom prst="rect">
            <a:avLst/>
          </a:prstGeom>
          <a:noFill/>
        </p:spPr>
        <p:txBody>
          <a:bodyPr wrap="square" rtlCol="0">
            <a:spAutoFit/>
          </a:bodyPr>
          <a:lstStyle/>
          <a:p>
            <a:r>
              <a:rPr lang="en-US" altLang="ko-KR" sz="1200" b="1" dirty="0">
                <a:latin typeface="나눔스퀘어 네오 Bold" panose="00000800000000000000" pitchFamily="2" charset="-127"/>
                <a:ea typeface="나눔스퀘어 네오 Bold" panose="00000800000000000000" pitchFamily="2" charset="-127"/>
              </a:rPr>
              <a:t>Q-Q Plot</a:t>
            </a:r>
            <a:r>
              <a:rPr lang="ko-KR" altLang="en-US" sz="1200" dirty="0">
                <a:latin typeface="나눔스퀘어 네오 Bold" panose="00000800000000000000" pitchFamily="2" charset="-127"/>
                <a:ea typeface="나눔스퀘어 네오 Bold" panose="00000800000000000000" pitchFamily="2" charset="-127"/>
              </a:rPr>
              <a:t>와 </a:t>
            </a:r>
            <a:r>
              <a:rPr lang="ko-KR" altLang="en-US" sz="1200" dirty="0" err="1">
                <a:latin typeface="나눔스퀘어 네오 Bold" panose="00000800000000000000" pitchFamily="2" charset="-127"/>
                <a:ea typeface="나눔스퀘어 네오 Bold" panose="00000800000000000000" pitchFamily="2" charset="-127"/>
              </a:rPr>
              <a:t>히스트그램</a:t>
            </a:r>
            <a:r>
              <a:rPr lang="ko-KR" altLang="en-US" sz="1200" dirty="0">
                <a:latin typeface="나눔스퀘어 네오 Bold" panose="00000800000000000000" pitchFamily="2" charset="-127"/>
                <a:ea typeface="나눔스퀘어 네오 Bold" panose="00000800000000000000" pitchFamily="2" charset="-127"/>
              </a:rPr>
              <a:t> 활용</a:t>
            </a:r>
          </a:p>
        </p:txBody>
      </p:sp>
      <p:sp>
        <p:nvSpPr>
          <p:cNvPr id="29" name="TextBox 28">
            <a:extLst>
              <a:ext uri="{FF2B5EF4-FFF2-40B4-BE49-F238E27FC236}">
                <a16:creationId xmlns:a16="http://schemas.microsoft.com/office/drawing/2014/main" id="{A53C32B2-1F72-94F4-DEF7-17C5E61A758B}"/>
              </a:ext>
            </a:extLst>
          </p:cNvPr>
          <p:cNvSpPr txBox="1"/>
          <p:nvPr/>
        </p:nvSpPr>
        <p:spPr>
          <a:xfrm>
            <a:off x="756179" y="4285987"/>
            <a:ext cx="2455633" cy="430887"/>
          </a:xfrm>
          <a:prstGeom prst="rect">
            <a:avLst/>
          </a:prstGeom>
          <a:noFill/>
        </p:spPr>
        <p:txBody>
          <a:bodyPr wrap="square" rtlCol="0">
            <a:spAutoFit/>
          </a:bodyPr>
          <a:lstStyle/>
          <a:p>
            <a:pPr marL="285750" indent="-285750">
              <a:buFont typeface="Arial" panose="020B0604020202020204" pitchFamily="34" charset="0"/>
              <a:buChar char="•"/>
            </a:pPr>
            <a:r>
              <a:rPr lang="ko-KR" altLang="en-US" sz="1100" dirty="0">
                <a:latin typeface="나눔스퀘어 네오 Regular" panose="00000500000000000000" pitchFamily="2" charset="-127"/>
                <a:ea typeface="나눔스퀘어 네오 Regular" panose="00000500000000000000" pitchFamily="2" charset="-127"/>
              </a:rPr>
              <a:t>데이터 시각화로 정규성</a:t>
            </a:r>
            <a:br>
              <a:rPr lang="en-US" altLang="ko-KR" sz="1100" dirty="0">
                <a:latin typeface="나눔스퀘어 네오 Regular" panose="00000500000000000000" pitchFamily="2" charset="-127"/>
                <a:ea typeface="나눔스퀘어 네오 Regular" panose="00000500000000000000" pitchFamily="2" charset="-127"/>
              </a:rPr>
            </a:br>
            <a:r>
              <a:rPr lang="ko-KR" altLang="en-US" sz="1100" dirty="0">
                <a:latin typeface="나눔스퀘어 네오 Regular" panose="00000500000000000000" pitchFamily="2" charset="-127"/>
                <a:ea typeface="나눔스퀘어 네오 Regular" panose="00000500000000000000" pitchFamily="2" charset="-127"/>
              </a:rPr>
              <a:t>판단에 도움됨</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0" name="이등변 삼각형 29">
            <a:extLst>
              <a:ext uri="{FF2B5EF4-FFF2-40B4-BE49-F238E27FC236}">
                <a16:creationId xmlns:a16="http://schemas.microsoft.com/office/drawing/2014/main" id="{DCD38469-85FB-48C6-C942-C53EA88082CF}"/>
              </a:ext>
            </a:extLst>
          </p:cNvPr>
          <p:cNvSpPr/>
          <p:nvPr/>
        </p:nvSpPr>
        <p:spPr>
          <a:xfrm rot="16200000" flipV="1">
            <a:off x="857712" y="4088610"/>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아래쪽 30">
            <a:extLst>
              <a:ext uri="{FF2B5EF4-FFF2-40B4-BE49-F238E27FC236}">
                <a16:creationId xmlns:a16="http://schemas.microsoft.com/office/drawing/2014/main" id="{542542E6-82D8-4339-4E73-F9DEC0A3E192}"/>
              </a:ext>
            </a:extLst>
          </p:cNvPr>
          <p:cNvSpPr/>
          <p:nvPr/>
        </p:nvSpPr>
        <p:spPr>
          <a:xfrm>
            <a:off x="1609519" y="4827463"/>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F81C1CE7-4F0F-DBB1-8726-95B5432DA15E}"/>
              </a:ext>
            </a:extLst>
          </p:cNvPr>
          <p:cNvSpPr/>
          <p:nvPr/>
        </p:nvSpPr>
        <p:spPr>
          <a:xfrm>
            <a:off x="756179" y="5331551"/>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래픽 32" descr="확인 표시">
            <a:extLst>
              <a:ext uri="{FF2B5EF4-FFF2-40B4-BE49-F238E27FC236}">
                <a16:creationId xmlns:a16="http://schemas.microsoft.com/office/drawing/2014/main" id="{BD622DAD-E8B9-81C9-DED9-9AB089EDC1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063510"/>
            <a:ext cx="447209" cy="447209"/>
          </a:xfrm>
          <a:prstGeom prst="rect">
            <a:avLst/>
          </a:prstGeom>
        </p:spPr>
      </p:pic>
      <p:sp>
        <p:nvSpPr>
          <p:cNvPr id="34" name="TextBox 33">
            <a:extLst>
              <a:ext uri="{FF2B5EF4-FFF2-40B4-BE49-F238E27FC236}">
                <a16:creationId xmlns:a16="http://schemas.microsoft.com/office/drawing/2014/main" id="{2AC93D88-EFB6-54DE-F030-AB9937F83486}"/>
              </a:ext>
            </a:extLst>
          </p:cNvPr>
          <p:cNvSpPr txBox="1"/>
          <p:nvPr/>
        </p:nvSpPr>
        <p:spPr>
          <a:xfrm>
            <a:off x="877857" y="5258828"/>
            <a:ext cx="2203825"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노인 데이터 추가 분석</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35" name="타원 34">
            <a:extLst>
              <a:ext uri="{FF2B5EF4-FFF2-40B4-BE49-F238E27FC236}">
                <a16:creationId xmlns:a16="http://schemas.microsoft.com/office/drawing/2014/main" id="{63485BEF-087C-F1C6-5CF1-5C3DF6C8F4AE}"/>
              </a:ext>
            </a:extLst>
          </p:cNvPr>
          <p:cNvSpPr/>
          <p:nvPr/>
        </p:nvSpPr>
        <p:spPr>
          <a:xfrm>
            <a:off x="756179" y="5817303"/>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래픽 35" descr="확인 표시">
            <a:extLst>
              <a:ext uri="{FF2B5EF4-FFF2-40B4-BE49-F238E27FC236}">
                <a16:creationId xmlns:a16="http://schemas.microsoft.com/office/drawing/2014/main" id="{C9D6D06E-5B96-6397-8CDC-77722E47A4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549262"/>
            <a:ext cx="447209" cy="447209"/>
          </a:xfrm>
          <a:prstGeom prst="rect">
            <a:avLst/>
          </a:prstGeom>
        </p:spPr>
      </p:pic>
      <p:sp>
        <p:nvSpPr>
          <p:cNvPr id="37" name="TextBox 36">
            <a:extLst>
              <a:ext uri="{FF2B5EF4-FFF2-40B4-BE49-F238E27FC236}">
                <a16:creationId xmlns:a16="http://schemas.microsoft.com/office/drawing/2014/main" id="{2CB62571-4DE5-0405-EEC9-7F8DB5FFE1B8}"/>
              </a:ext>
            </a:extLst>
          </p:cNvPr>
          <p:cNvSpPr txBox="1"/>
          <p:nvPr/>
        </p:nvSpPr>
        <p:spPr>
          <a:xfrm>
            <a:off x="928657" y="5744580"/>
            <a:ext cx="2203825"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Q-Q Plot, </a:t>
            </a:r>
            <a:r>
              <a:rPr lang="ko-KR" altLang="en-US" sz="1200" dirty="0">
                <a:latin typeface="나눔스퀘어 네오 Bold" panose="00000800000000000000" pitchFamily="2" charset="-127"/>
                <a:ea typeface="나눔스퀘어 네오 Bold" panose="00000800000000000000" pitchFamily="2" charset="-127"/>
              </a:rPr>
              <a:t>히스토그램 활용</a:t>
            </a:r>
          </a:p>
        </p:txBody>
      </p:sp>
      <p:sp>
        <p:nvSpPr>
          <p:cNvPr id="38" name="사각형: 둥근 모서리 37">
            <a:extLst>
              <a:ext uri="{FF2B5EF4-FFF2-40B4-BE49-F238E27FC236}">
                <a16:creationId xmlns:a16="http://schemas.microsoft.com/office/drawing/2014/main" id="{4ADA51EB-A27F-A0B4-9E3C-2748D9B9C99F}"/>
              </a:ext>
            </a:extLst>
          </p:cNvPr>
          <p:cNvSpPr/>
          <p:nvPr/>
        </p:nvSpPr>
        <p:spPr>
          <a:xfrm>
            <a:off x="4549256" y="542459"/>
            <a:ext cx="7344845" cy="2527378"/>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1" name="그림 40">
            <a:extLst>
              <a:ext uri="{FF2B5EF4-FFF2-40B4-BE49-F238E27FC236}">
                <a16:creationId xmlns:a16="http://schemas.microsoft.com/office/drawing/2014/main" id="{09002F69-D361-26FC-3BBB-E7030992BED4}"/>
              </a:ext>
            </a:extLst>
          </p:cNvPr>
          <p:cNvPicPr>
            <a:picLocks noChangeAspect="1"/>
          </p:cNvPicPr>
          <p:nvPr/>
        </p:nvPicPr>
        <p:blipFill rotWithShape="1">
          <a:blip r:embed="rId7">
            <a:extLst>
              <a:ext uri="{28A0092B-C50C-407E-A947-70E740481C1C}">
                <a14:useLocalDpi xmlns:a14="http://schemas.microsoft.com/office/drawing/2010/main" val="0"/>
              </a:ext>
            </a:extLst>
          </a:blip>
          <a:srcRect l="-1" r="49621" b="51639"/>
          <a:stretch/>
        </p:blipFill>
        <p:spPr>
          <a:xfrm>
            <a:off x="5348615" y="820865"/>
            <a:ext cx="2268862" cy="1238716"/>
          </a:xfrm>
          <a:prstGeom prst="rect">
            <a:avLst/>
          </a:prstGeom>
        </p:spPr>
      </p:pic>
      <p:pic>
        <p:nvPicPr>
          <p:cNvPr id="43" name="그림 42">
            <a:extLst>
              <a:ext uri="{FF2B5EF4-FFF2-40B4-BE49-F238E27FC236}">
                <a16:creationId xmlns:a16="http://schemas.microsoft.com/office/drawing/2014/main" id="{A5E3519F-1315-636D-D2FD-5424DF23621C}"/>
              </a:ext>
            </a:extLst>
          </p:cNvPr>
          <p:cNvPicPr>
            <a:picLocks noChangeAspect="1"/>
          </p:cNvPicPr>
          <p:nvPr/>
        </p:nvPicPr>
        <p:blipFill rotWithShape="1">
          <a:blip r:embed="rId8">
            <a:extLst>
              <a:ext uri="{28A0092B-C50C-407E-A947-70E740481C1C}">
                <a14:useLocalDpi xmlns:a14="http://schemas.microsoft.com/office/drawing/2010/main" val="0"/>
              </a:ext>
            </a:extLst>
          </a:blip>
          <a:srcRect r="50000" b="52030"/>
          <a:stretch/>
        </p:blipFill>
        <p:spPr>
          <a:xfrm>
            <a:off x="9091307" y="820865"/>
            <a:ext cx="2269421" cy="1238351"/>
          </a:xfrm>
          <a:prstGeom prst="rect">
            <a:avLst/>
          </a:prstGeom>
        </p:spPr>
      </p:pic>
      <p:sp>
        <p:nvSpPr>
          <p:cNvPr id="44" name="사각형: 둥근 모서리 43">
            <a:extLst>
              <a:ext uri="{FF2B5EF4-FFF2-40B4-BE49-F238E27FC236}">
                <a16:creationId xmlns:a16="http://schemas.microsoft.com/office/drawing/2014/main" id="{AE11EBF7-53FE-05F1-9ECB-8FC0C6EF67C0}"/>
              </a:ext>
            </a:extLst>
          </p:cNvPr>
          <p:cNvSpPr/>
          <p:nvPr/>
        </p:nvSpPr>
        <p:spPr>
          <a:xfrm>
            <a:off x="7054160" y="364842"/>
            <a:ext cx="2335035" cy="355232"/>
          </a:xfrm>
          <a:prstGeom prst="roundRect">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나눔스퀘어 네오 Bold" panose="00000800000000000000" pitchFamily="2" charset="-127"/>
                <a:ea typeface="나눔스퀘어 네오 Bold" panose="00000800000000000000" pitchFamily="2" charset="-127"/>
              </a:rPr>
              <a:t>IQR </a:t>
            </a:r>
            <a:r>
              <a:rPr lang="ko-KR" altLang="en-US" sz="1600" dirty="0">
                <a:solidFill>
                  <a:schemeClr val="tx1"/>
                </a:solidFill>
                <a:latin typeface="나눔스퀘어 네오 Bold" panose="00000800000000000000" pitchFamily="2" charset="-127"/>
                <a:ea typeface="나눔스퀘어 네오 Bold" panose="00000800000000000000" pitchFamily="2" charset="-127"/>
              </a:rPr>
              <a:t>이상치</a:t>
            </a:r>
            <a:r>
              <a:rPr lang="en-US" altLang="ko-KR" sz="160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600" dirty="0">
                <a:solidFill>
                  <a:schemeClr val="tx1"/>
                </a:solidFill>
                <a:latin typeface="나눔스퀘어 네오 Bold" panose="00000800000000000000" pitchFamily="2" charset="-127"/>
                <a:ea typeface="나눔스퀘어 네오 Bold" panose="00000800000000000000" pitchFamily="2" charset="-127"/>
              </a:rPr>
              <a:t>제거</a:t>
            </a:r>
          </a:p>
        </p:txBody>
      </p:sp>
      <p:sp>
        <p:nvSpPr>
          <p:cNvPr id="72" name="사각형: 둥근 모서리 71">
            <a:extLst>
              <a:ext uri="{FF2B5EF4-FFF2-40B4-BE49-F238E27FC236}">
                <a16:creationId xmlns:a16="http://schemas.microsoft.com/office/drawing/2014/main" id="{5E0B4DE1-EE02-6667-B4E2-9BDD5D035A8B}"/>
              </a:ext>
            </a:extLst>
          </p:cNvPr>
          <p:cNvSpPr/>
          <p:nvPr/>
        </p:nvSpPr>
        <p:spPr>
          <a:xfrm>
            <a:off x="4085010" y="3362877"/>
            <a:ext cx="8024590" cy="3052868"/>
          </a:xfrm>
          <a:prstGeom prst="roundRect">
            <a:avLst>
              <a:gd name="adj" fmla="val 5975"/>
            </a:avLst>
          </a:prstGeom>
          <a:solidFill>
            <a:schemeClr val="accent2">
              <a:lumMod val="20000"/>
              <a:lumOff val="80000"/>
            </a:schemeClr>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화살표: 아래쪽 44">
            <a:extLst>
              <a:ext uri="{FF2B5EF4-FFF2-40B4-BE49-F238E27FC236}">
                <a16:creationId xmlns:a16="http://schemas.microsoft.com/office/drawing/2014/main" id="{B4084B57-A4FA-D729-D9E8-F5894835FC4C}"/>
              </a:ext>
            </a:extLst>
          </p:cNvPr>
          <p:cNvSpPr/>
          <p:nvPr/>
        </p:nvSpPr>
        <p:spPr>
          <a:xfrm rot="16200000" flipH="1">
            <a:off x="8092661" y="1182954"/>
            <a:ext cx="523462" cy="514173"/>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2F341C1-0844-6099-C1F2-99DF7D097B59}"/>
              </a:ext>
            </a:extLst>
          </p:cNvPr>
          <p:cNvSpPr/>
          <p:nvPr/>
        </p:nvSpPr>
        <p:spPr>
          <a:xfrm>
            <a:off x="4883634" y="2490277"/>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39C6B4DA-B66C-84A8-9B6B-D6B7680FB4E8}"/>
              </a:ext>
            </a:extLst>
          </p:cNvPr>
          <p:cNvSpPr txBox="1"/>
          <p:nvPr/>
        </p:nvSpPr>
        <p:spPr>
          <a:xfrm>
            <a:off x="5003413" y="2382059"/>
            <a:ext cx="6605627"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각 데이터의 </a:t>
            </a:r>
            <a:r>
              <a:rPr lang="ko-KR" altLang="en-US" sz="1400" dirty="0" err="1">
                <a:latin typeface="나눔스퀘어 네오 Bold" panose="00000800000000000000" pitchFamily="2" charset="-127"/>
                <a:ea typeface="나눔스퀘어 네오 Bold" panose="00000800000000000000" pitchFamily="2" charset="-127"/>
              </a:rPr>
              <a:t>사분위</a:t>
            </a:r>
            <a:r>
              <a:rPr lang="ko-KR" altLang="en-US" sz="1400" dirty="0">
                <a:latin typeface="나눔스퀘어 네오 Bold" panose="00000800000000000000" pitchFamily="2" charset="-127"/>
                <a:ea typeface="나눔스퀘어 네오 Bold" panose="00000800000000000000" pitchFamily="2" charset="-127"/>
              </a:rPr>
              <a:t> 수를 구한 후 </a:t>
            </a:r>
            <a:r>
              <a:rPr lang="en-US" altLang="ko-KR" sz="1400" dirty="0">
                <a:latin typeface="나눔스퀘어 네오 Bold" panose="00000800000000000000" pitchFamily="2" charset="-127"/>
                <a:ea typeface="나눔스퀘어 네오 Bold" panose="00000800000000000000" pitchFamily="2" charset="-127"/>
              </a:rPr>
              <a:t>IQR</a:t>
            </a:r>
            <a:r>
              <a:rPr lang="ko-KR" altLang="en-US" sz="1400" dirty="0">
                <a:latin typeface="나눔스퀘어 네오 Bold" panose="00000800000000000000" pitchFamily="2" charset="-127"/>
                <a:ea typeface="나눔스퀘어 네오 Bold" panose="00000800000000000000" pitchFamily="2" charset="-127"/>
              </a:rPr>
              <a:t>을 계산</a:t>
            </a:r>
          </a:p>
        </p:txBody>
      </p:sp>
      <p:sp>
        <p:nvSpPr>
          <p:cNvPr id="53" name="TextBox 52">
            <a:extLst>
              <a:ext uri="{FF2B5EF4-FFF2-40B4-BE49-F238E27FC236}">
                <a16:creationId xmlns:a16="http://schemas.microsoft.com/office/drawing/2014/main" id="{87632A51-95C1-97CE-3515-2F8D96E424A6}"/>
              </a:ext>
            </a:extLst>
          </p:cNvPr>
          <p:cNvSpPr txBox="1"/>
          <p:nvPr/>
        </p:nvSpPr>
        <p:spPr>
          <a:xfrm>
            <a:off x="5229682" y="2090935"/>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이상치 제거 전</a:t>
            </a:r>
          </a:p>
        </p:txBody>
      </p:sp>
      <p:sp>
        <p:nvSpPr>
          <p:cNvPr id="54" name="TextBox 53">
            <a:extLst>
              <a:ext uri="{FF2B5EF4-FFF2-40B4-BE49-F238E27FC236}">
                <a16:creationId xmlns:a16="http://schemas.microsoft.com/office/drawing/2014/main" id="{5C676F4F-C9ED-DCEC-A9E5-62090D99D820}"/>
              </a:ext>
            </a:extLst>
          </p:cNvPr>
          <p:cNvSpPr txBox="1"/>
          <p:nvPr/>
        </p:nvSpPr>
        <p:spPr>
          <a:xfrm>
            <a:off x="9035094" y="2072981"/>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이상치 제거 후</a:t>
            </a:r>
          </a:p>
        </p:txBody>
      </p:sp>
      <p:sp>
        <p:nvSpPr>
          <p:cNvPr id="55" name="직사각형 54">
            <a:extLst>
              <a:ext uri="{FF2B5EF4-FFF2-40B4-BE49-F238E27FC236}">
                <a16:creationId xmlns:a16="http://schemas.microsoft.com/office/drawing/2014/main" id="{D8C11200-A169-3938-6618-85B851A99060}"/>
              </a:ext>
            </a:extLst>
          </p:cNvPr>
          <p:cNvSpPr/>
          <p:nvPr/>
        </p:nvSpPr>
        <p:spPr>
          <a:xfrm>
            <a:off x="4883634" y="283660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38E4BEF-07F7-9937-D4BB-436789368032}"/>
              </a:ext>
            </a:extLst>
          </p:cNvPr>
          <p:cNvSpPr txBox="1"/>
          <p:nvPr/>
        </p:nvSpPr>
        <p:spPr>
          <a:xfrm>
            <a:off x="5003413" y="2731283"/>
            <a:ext cx="6605627"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상단 경계</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하단 경계를 기준으로 해당 값을 벗어난 데이터 이상치로 판단</a:t>
            </a:r>
          </a:p>
        </p:txBody>
      </p:sp>
      <p:pic>
        <p:nvPicPr>
          <p:cNvPr id="61" name="그림 60">
            <a:extLst>
              <a:ext uri="{FF2B5EF4-FFF2-40B4-BE49-F238E27FC236}">
                <a16:creationId xmlns:a16="http://schemas.microsoft.com/office/drawing/2014/main" id="{DA446B81-4187-589A-55B9-001539744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1831" y="3657241"/>
            <a:ext cx="3338343" cy="1898697"/>
          </a:xfrm>
          <a:prstGeom prst="rect">
            <a:avLst/>
          </a:prstGeom>
        </p:spPr>
      </p:pic>
      <p:sp>
        <p:nvSpPr>
          <p:cNvPr id="66" name="사각형: 둥근 모서리 65">
            <a:extLst>
              <a:ext uri="{FF2B5EF4-FFF2-40B4-BE49-F238E27FC236}">
                <a16:creationId xmlns:a16="http://schemas.microsoft.com/office/drawing/2014/main" id="{75F12315-5546-15C6-BA3E-BB3E0831C941}"/>
              </a:ext>
            </a:extLst>
          </p:cNvPr>
          <p:cNvSpPr/>
          <p:nvPr/>
        </p:nvSpPr>
        <p:spPr>
          <a:xfrm>
            <a:off x="6846644" y="3222157"/>
            <a:ext cx="2335035" cy="355232"/>
          </a:xfrm>
          <a:prstGeom prst="roundRect">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스퀘어 네오 Bold" panose="00000800000000000000" pitchFamily="2" charset="-127"/>
                <a:ea typeface="나눔스퀘어 네오 Bold" panose="00000800000000000000" pitchFamily="2" charset="-127"/>
              </a:rPr>
              <a:t>정규성 검정</a:t>
            </a:r>
          </a:p>
        </p:txBody>
      </p:sp>
      <p:pic>
        <p:nvPicPr>
          <p:cNvPr id="71" name="그림 70">
            <a:extLst>
              <a:ext uri="{FF2B5EF4-FFF2-40B4-BE49-F238E27FC236}">
                <a16:creationId xmlns:a16="http://schemas.microsoft.com/office/drawing/2014/main" id="{8A9B749A-C628-34A7-8CBE-1965AD724F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1467" y="3647081"/>
            <a:ext cx="3205024" cy="1969352"/>
          </a:xfrm>
          <a:prstGeom prst="rect">
            <a:avLst/>
          </a:prstGeom>
        </p:spPr>
      </p:pic>
      <p:cxnSp>
        <p:nvCxnSpPr>
          <p:cNvPr id="73" name="직선 화살표 연결선 72">
            <a:extLst>
              <a:ext uri="{FF2B5EF4-FFF2-40B4-BE49-F238E27FC236}">
                <a16:creationId xmlns:a16="http://schemas.microsoft.com/office/drawing/2014/main" id="{E76C9AE5-ADF3-1F94-9632-BDA7AF4B753F}"/>
              </a:ext>
            </a:extLst>
          </p:cNvPr>
          <p:cNvCxnSpPr>
            <a:cxnSpLocks/>
          </p:cNvCxnSpPr>
          <p:nvPr/>
        </p:nvCxnSpPr>
        <p:spPr>
          <a:xfrm>
            <a:off x="7930357" y="4553061"/>
            <a:ext cx="333896" cy="0"/>
          </a:xfrm>
          <a:prstGeom prst="straightConnector1">
            <a:avLst/>
          </a:prstGeom>
          <a:ln w="12700">
            <a:solidFill>
              <a:srgbClr val="C55A11"/>
            </a:solidFill>
            <a:prstDash val="dash"/>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D110128-45D2-9E89-428A-766F1D32A408}"/>
              </a:ext>
            </a:extLst>
          </p:cNvPr>
          <p:cNvSpPr txBox="1"/>
          <p:nvPr/>
        </p:nvSpPr>
        <p:spPr>
          <a:xfrm>
            <a:off x="4360701" y="5853572"/>
            <a:ext cx="4908714" cy="276999"/>
          </a:xfrm>
          <a:prstGeom prst="rect">
            <a:avLst/>
          </a:prstGeom>
          <a:noFill/>
        </p:spPr>
        <p:txBody>
          <a:bodyPr wrap="square" rtlCol="0">
            <a:spAutoFit/>
          </a:bodyPr>
          <a:lstStyle/>
          <a:p>
            <a:r>
              <a:rPr lang="ko-KR" altLang="en-US" sz="1200" dirty="0">
                <a:latin typeface="나눔스퀘어 네오 Bold" panose="00000800000000000000" pitchFamily="2" charset="-127"/>
                <a:ea typeface="나눔스퀘어 네오 Bold" panose="00000800000000000000" pitchFamily="2" charset="-127"/>
              </a:rPr>
              <a:t>시각화를 통해 데이터 분포가 정규성을 보이는지 분석 </a:t>
            </a:r>
          </a:p>
        </p:txBody>
      </p:sp>
      <p:sp>
        <p:nvSpPr>
          <p:cNvPr id="77" name="직사각형 76">
            <a:extLst>
              <a:ext uri="{FF2B5EF4-FFF2-40B4-BE49-F238E27FC236}">
                <a16:creationId xmlns:a16="http://schemas.microsoft.com/office/drawing/2014/main" id="{5AA6EBF7-BD14-0BCC-6782-143CA4062758}"/>
              </a:ext>
            </a:extLst>
          </p:cNvPr>
          <p:cNvSpPr/>
          <p:nvPr/>
        </p:nvSpPr>
        <p:spPr>
          <a:xfrm>
            <a:off x="4202925" y="5923315"/>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a:extLst>
              <a:ext uri="{FF2B5EF4-FFF2-40B4-BE49-F238E27FC236}">
                <a16:creationId xmlns:a16="http://schemas.microsoft.com/office/drawing/2014/main" id="{808E09B8-E738-9D76-3BFB-81B6708D8F96}"/>
              </a:ext>
            </a:extLst>
          </p:cNvPr>
          <p:cNvSpPr txBox="1"/>
          <p:nvPr/>
        </p:nvSpPr>
        <p:spPr>
          <a:xfrm>
            <a:off x="4775980" y="5560912"/>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히스토그램</a:t>
            </a:r>
          </a:p>
        </p:txBody>
      </p:sp>
      <p:sp>
        <p:nvSpPr>
          <p:cNvPr id="79" name="TextBox 78">
            <a:extLst>
              <a:ext uri="{FF2B5EF4-FFF2-40B4-BE49-F238E27FC236}">
                <a16:creationId xmlns:a16="http://schemas.microsoft.com/office/drawing/2014/main" id="{8DD27660-92BE-66C4-D76A-37FF5EF839D2}"/>
              </a:ext>
            </a:extLst>
          </p:cNvPr>
          <p:cNvSpPr txBox="1"/>
          <p:nvPr/>
        </p:nvSpPr>
        <p:spPr>
          <a:xfrm>
            <a:off x="8921881" y="5610268"/>
            <a:ext cx="2470044" cy="307777"/>
          </a:xfrm>
          <a:prstGeom prst="rect">
            <a:avLst/>
          </a:prstGeom>
          <a:noFill/>
        </p:spPr>
        <p:txBody>
          <a:bodyPr wrap="square" rtlCol="0">
            <a:spAutoFit/>
          </a:bodyPr>
          <a:lstStyle/>
          <a:p>
            <a:pPr algn="ctr"/>
            <a:r>
              <a:rPr lang="en-US" altLang="ko-KR" sz="1400" dirty="0">
                <a:latin typeface="나눔스퀘어 네오 Bold" panose="00000800000000000000" pitchFamily="2" charset="-127"/>
                <a:ea typeface="나눔스퀘어 네오 Bold" panose="00000800000000000000" pitchFamily="2" charset="-127"/>
              </a:rPr>
              <a:t>Q-Q Plot</a:t>
            </a:r>
            <a:endParaRPr lang="ko-KR" altLang="en-US" sz="1400" dirty="0">
              <a:latin typeface="나눔스퀘어 네오 Bold" panose="00000800000000000000" pitchFamily="2" charset="-127"/>
              <a:ea typeface="나눔스퀘어 네오 Bold" panose="00000800000000000000" pitchFamily="2" charset="-127"/>
            </a:endParaRPr>
          </a:p>
        </p:txBody>
      </p:sp>
      <p:sp>
        <p:nvSpPr>
          <p:cNvPr id="80" name="TextBox 79">
            <a:extLst>
              <a:ext uri="{FF2B5EF4-FFF2-40B4-BE49-F238E27FC236}">
                <a16:creationId xmlns:a16="http://schemas.microsoft.com/office/drawing/2014/main" id="{15899F02-238B-B9D2-F392-8B1BE604DC10}"/>
              </a:ext>
            </a:extLst>
          </p:cNvPr>
          <p:cNvSpPr txBox="1"/>
          <p:nvPr/>
        </p:nvSpPr>
        <p:spPr>
          <a:xfrm>
            <a:off x="4360701" y="6103884"/>
            <a:ext cx="6801732" cy="276999"/>
          </a:xfrm>
          <a:prstGeom prst="rect">
            <a:avLst/>
          </a:prstGeom>
          <a:noFill/>
        </p:spPr>
        <p:txBody>
          <a:bodyPr wrap="square" rtlCol="0">
            <a:spAutoFit/>
          </a:bodyPr>
          <a:lstStyle/>
          <a:p>
            <a:r>
              <a:rPr lang="ko-KR" altLang="en-US" sz="1200" dirty="0" err="1">
                <a:latin typeface="나눔스퀘어 네오 Bold" panose="00000800000000000000" pitchFamily="2" charset="-127"/>
                <a:ea typeface="나눔스퀘어 네오 Bold" panose="00000800000000000000" pitchFamily="2" charset="-127"/>
              </a:rPr>
              <a:t>왜도를</a:t>
            </a:r>
            <a:r>
              <a:rPr lang="ko-KR" altLang="en-US" sz="1200" dirty="0">
                <a:latin typeface="나눔스퀘어 네오 Bold" panose="00000800000000000000" pitchFamily="2" charset="-127"/>
                <a:ea typeface="나눔스퀘어 네오 Bold" panose="00000800000000000000" pitchFamily="2" charset="-127"/>
              </a:rPr>
              <a:t> 확인할 수 있으며</a:t>
            </a:r>
            <a:r>
              <a:rPr lang="en-US" altLang="ko-KR" sz="1200" dirty="0">
                <a:latin typeface="나눔스퀘어 네오 Bold" panose="00000800000000000000" pitchFamily="2" charset="-127"/>
                <a:ea typeface="나눔스퀘어 네오 Bold" panose="00000800000000000000" pitchFamily="2" charset="-127"/>
              </a:rPr>
              <a:t>, log </a:t>
            </a:r>
            <a:r>
              <a:rPr lang="ko-KR" altLang="en-US" sz="1200" dirty="0">
                <a:latin typeface="나눔스퀘어 네오 Bold" panose="00000800000000000000" pitchFamily="2" charset="-127"/>
                <a:ea typeface="나눔스퀘어 네오 Bold" panose="00000800000000000000" pitchFamily="2" charset="-127"/>
              </a:rPr>
              <a:t>변환 혹은 </a:t>
            </a:r>
            <a:r>
              <a:rPr lang="en-US" altLang="ko-KR" sz="1200" dirty="0">
                <a:latin typeface="나눔스퀘어 네오 Bold" panose="00000800000000000000" pitchFamily="2" charset="-127"/>
                <a:ea typeface="나눔스퀘어 네오 Bold" panose="00000800000000000000" pitchFamily="2" charset="-127"/>
              </a:rPr>
              <a:t>Box-cox </a:t>
            </a:r>
            <a:r>
              <a:rPr lang="ko-KR" altLang="en-US" sz="1200" dirty="0">
                <a:latin typeface="나눔스퀘어 네오 Bold" panose="00000800000000000000" pitchFamily="2" charset="-127"/>
                <a:ea typeface="나눔스퀘어 네오 Bold" panose="00000800000000000000" pitchFamily="2" charset="-127"/>
              </a:rPr>
              <a:t>변환을 통해 데이터를 정규화 한다</a:t>
            </a:r>
            <a:r>
              <a:rPr lang="en-US" altLang="ko-KR" sz="1200" dirty="0">
                <a:latin typeface="나눔스퀘어 네오 Bold" panose="00000800000000000000" pitchFamily="2" charset="-127"/>
                <a:ea typeface="나눔스퀘어 네오 Bold" panose="00000800000000000000" pitchFamily="2" charset="-127"/>
              </a:rPr>
              <a: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81" name="직사각형 80">
            <a:extLst>
              <a:ext uri="{FF2B5EF4-FFF2-40B4-BE49-F238E27FC236}">
                <a16:creationId xmlns:a16="http://schemas.microsoft.com/office/drawing/2014/main" id="{D6C835E1-95C0-AB1F-22AB-461446775AC4}"/>
              </a:ext>
            </a:extLst>
          </p:cNvPr>
          <p:cNvSpPr/>
          <p:nvPr/>
        </p:nvSpPr>
        <p:spPr>
          <a:xfrm>
            <a:off x="4202925" y="6200479"/>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2" name="연결선: 꺾임 81">
            <a:extLst>
              <a:ext uri="{FF2B5EF4-FFF2-40B4-BE49-F238E27FC236}">
                <a16:creationId xmlns:a16="http://schemas.microsoft.com/office/drawing/2014/main" id="{38FD0574-800E-77C5-FBDD-1252B3518FFD}"/>
              </a:ext>
            </a:extLst>
          </p:cNvPr>
          <p:cNvCxnSpPr>
            <a:cxnSpLocks/>
            <a:stCxn id="9" idx="3"/>
            <a:endCxn id="38" idx="1"/>
          </p:cNvCxnSpPr>
          <p:nvPr/>
        </p:nvCxnSpPr>
        <p:spPr>
          <a:xfrm flipV="1">
            <a:off x="3204733" y="1806148"/>
            <a:ext cx="1344523" cy="2423145"/>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B56E3ACD-EE52-4588-5D78-1597B27557B2}"/>
              </a:ext>
            </a:extLst>
          </p:cNvPr>
          <p:cNvCxnSpPr>
            <a:cxnSpLocks/>
          </p:cNvCxnSpPr>
          <p:nvPr/>
        </p:nvCxnSpPr>
        <p:spPr>
          <a:xfrm>
            <a:off x="3198879" y="5424995"/>
            <a:ext cx="886131" cy="0"/>
          </a:xfrm>
          <a:prstGeom prst="straightConnector1">
            <a:avLst/>
          </a:prstGeom>
          <a:ln w="12700">
            <a:solidFill>
              <a:srgbClr val="C55A11"/>
            </a:solidFill>
            <a:prstDash val="dash"/>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9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사각형: 둥근 모서리 44">
            <a:extLst>
              <a:ext uri="{FF2B5EF4-FFF2-40B4-BE49-F238E27FC236}">
                <a16:creationId xmlns:a16="http://schemas.microsoft.com/office/drawing/2014/main" id="{1A9C119D-99C0-A76E-3327-086145D95457}"/>
              </a:ext>
            </a:extLst>
          </p:cNvPr>
          <p:cNvSpPr/>
          <p:nvPr/>
        </p:nvSpPr>
        <p:spPr>
          <a:xfrm flipV="1">
            <a:off x="4583536" y="5451053"/>
            <a:ext cx="273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628F1E98-A520-7133-DA0B-3D0D6690421D}"/>
              </a:ext>
            </a:extLst>
          </p:cNvPr>
          <p:cNvSpPr/>
          <p:nvPr/>
        </p:nvSpPr>
        <p:spPr>
          <a:xfrm flipV="1">
            <a:off x="4627076" y="2339984"/>
            <a:ext cx="2700000" cy="68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B30FF133-256A-6E42-FFEE-5E0AC46DE17A}"/>
              </a:ext>
            </a:extLst>
          </p:cNvPr>
          <p:cNvSpPr/>
          <p:nvPr/>
        </p:nvSpPr>
        <p:spPr>
          <a:xfrm flipV="1">
            <a:off x="449466" y="3708957"/>
            <a:ext cx="2746580" cy="97695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800D0937-D43B-9CED-4F8D-211C7F9C5CB1}"/>
              </a:ext>
            </a:extLst>
          </p:cNvPr>
          <p:cNvSpPr/>
          <p:nvPr/>
        </p:nvSpPr>
        <p:spPr>
          <a:xfrm flipV="1">
            <a:off x="449466" y="4844088"/>
            <a:ext cx="2746580" cy="65601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군집분석</a:t>
            </a:r>
          </a:p>
        </p:txBody>
      </p:sp>
      <p:grpSp>
        <p:nvGrpSpPr>
          <p:cNvPr id="32" name="그룹 31">
            <a:extLst>
              <a:ext uri="{FF2B5EF4-FFF2-40B4-BE49-F238E27FC236}">
                <a16:creationId xmlns:a16="http://schemas.microsoft.com/office/drawing/2014/main" id="{82C15224-3A1F-EBB4-1FAE-6839D9176A54}"/>
              </a:ext>
            </a:extLst>
          </p:cNvPr>
          <p:cNvGrpSpPr/>
          <p:nvPr/>
        </p:nvGrpSpPr>
        <p:grpSpPr>
          <a:xfrm>
            <a:off x="4625927" y="1148415"/>
            <a:ext cx="2673799" cy="1044056"/>
            <a:chOff x="3892176" y="2017546"/>
            <a:chExt cx="4545706" cy="1567101"/>
          </a:xfrm>
        </p:grpSpPr>
        <p:pic>
          <p:nvPicPr>
            <p:cNvPr id="10" name="그림 9">
              <a:extLst>
                <a:ext uri="{FF2B5EF4-FFF2-40B4-BE49-F238E27FC236}">
                  <a16:creationId xmlns:a16="http://schemas.microsoft.com/office/drawing/2014/main" id="{6C4CD267-0484-8298-0992-2E7AA21B5D67}"/>
                </a:ext>
              </a:extLst>
            </p:cNvPr>
            <p:cNvPicPr>
              <a:picLocks noChangeAspect="1"/>
            </p:cNvPicPr>
            <p:nvPr/>
          </p:nvPicPr>
          <p:blipFill rotWithShape="1">
            <a:blip r:embed="rId5"/>
            <a:srcRect r="20674"/>
            <a:stretch/>
          </p:blipFill>
          <p:spPr>
            <a:xfrm>
              <a:off x="3892176" y="2122684"/>
              <a:ext cx="4545706" cy="1461963"/>
            </a:xfrm>
            <a:prstGeom prst="rect">
              <a:avLst/>
            </a:prstGeom>
          </p:spPr>
        </p:pic>
        <p:sp>
          <p:nvSpPr>
            <p:cNvPr id="27" name="타원 26">
              <a:extLst>
                <a:ext uri="{FF2B5EF4-FFF2-40B4-BE49-F238E27FC236}">
                  <a16:creationId xmlns:a16="http://schemas.microsoft.com/office/drawing/2014/main" id="{61240C75-D0B0-61F2-E46B-B5707417CC11}"/>
                </a:ext>
              </a:extLst>
            </p:cNvPr>
            <p:cNvSpPr/>
            <p:nvPr/>
          </p:nvSpPr>
          <p:spPr>
            <a:xfrm>
              <a:off x="5107215" y="2017546"/>
              <a:ext cx="1128336" cy="154375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30" name="표 29">
            <a:extLst>
              <a:ext uri="{FF2B5EF4-FFF2-40B4-BE49-F238E27FC236}">
                <a16:creationId xmlns:a16="http://schemas.microsoft.com/office/drawing/2014/main" id="{EE5EBCC8-3CFE-EB49-2462-6E255B6961FB}"/>
              </a:ext>
            </a:extLst>
          </p:cNvPr>
          <p:cNvGraphicFramePr>
            <a:graphicFrameLocks noGrp="1"/>
          </p:cNvGraphicFramePr>
          <p:nvPr/>
        </p:nvGraphicFramePr>
        <p:xfrm>
          <a:off x="8788848" y="5377413"/>
          <a:ext cx="2871324" cy="586740"/>
        </p:xfrm>
        <a:graphic>
          <a:graphicData uri="http://schemas.openxmlformats.org/drawingml/2006/table">
            <a:tbl>
              <a:tblPr>
                <a:tableStyleId>{5C22544A-7EE6-4342-B048-85BDC9FD1C3A}</a:tableStyleId>
              </a:tblPr>
              <a:tblGrid>
                <a:gridCol w="520902">
                  <a:extLst>
                    <a:ext uri="{9D8B030D-6E8A-4147-A177-3AD203B41FA5}">
                      <a16:colId xmlns:a16="http://schemas.microsoft.com/office/drawing/2014/main" val="1625162412"/>
                    </a:ext>
                  </a:extLst>
                </a:gridCol>
                <a:gridCol w="391737">
                  <a:extLst>
                    <a:ext uri="{9D8B030D-6E8A-4147-A177-3AD203B41FA5}">
                      <a16:colId xmlns:a16="http://schemas.microsoft.com/office/drawing/2014/main" val="2252575252"/>
                    </a:ext>
                  </a:extLst>
                </a:gridCol>
                <a:gridCol w="391737">
                  <a:extLst>
                    <a:ext uri="{9D8B030D-6E8A-4147-A177-3AD203B41FA5}">
                      <a16:colId xmlns:a16="http://schemas.microsoft.com/office/drawing/2014/main" val="2034646476"/>
                    </a:ext>
                  </a:extLst>
                </a:gridCol>
                <a:gridCol w="391737">
                  <a:extLst>
                    <a:ext uri="{9D8B030D-6E8A-4147-A177-3AD203B41FA5}">
                      <a16:colId xmlns:a16="http://schemas.microsoft.com/office/drawing/2014/main" val="1637148467"/>
                    </a:ext>
                  </a:extLst>
                </a:gridCol>
                <a:gridCol w="391737">
                  <a:extLst>
                    <a:ext uri="{9D8B030D-6E8A-4147-A177-3AD203B41FA5}">
                      <a16:colId xmlns:a16="http://schemas.microsoft.com/office/drawing/2014/main" val="2132867158"/>
                    </a:ext>
                  </a:extLst>
                </a:gridCol>
                <a:gridCol w="391737">
                  <a:extLst>
                    <a:ext uri="{9D8B030D-6E8A-4147-A177-3AD203B41FA5}">
                      <a16:colId xmlns:a16="http://schemas.microsoft.com/office/drawing/2014/main" val="262435289"/>
                    </a:ext>
                  </a:extLst>
                </a:gridCol>
                <a:gridCol w="391737">
                  <a:extLst>
                    <a:ext uri="{9D8B030D-6E8A-4147-A177-3AD203B41FA5}">
                      <a16:colId xmlns:a16="http://schemas.microsoft.com/office/drawing/2014/main" val="1774770654"/>
                    </a:ext>
                  </a:extLst>
                </a:gridCol>
              </a:tblGrid>
              <a:tr h="129513">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cluster</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0</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1</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2</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3</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4</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5</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1490931141"/>
                  </a:ext>
                </a:extLst>
              </a:tr>
              <a:tr h="129513">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성별</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rPr>
                        <a:t>M</a:t>
                      </a:r>
                    </a:p>
                  </a:txBody>
                  <a:tcPr marL="9525" marR="9525" marT="9525" marB="0" anchor="ctr"/>
                </a:tc>
                <a:tc>
                  <a:txBody>
                    <a:bodyPr/>
                    <a:lstStyle/>
                    <a:p>
                      <a:pPr algn="l" fontAlgn="ctr"/>
                      <a:r>
                        <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rPr>
                        <a:t>M</a:t>
                      </a: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M</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269465764"/>
                  </a:ext>
                </a:extLst>
              </a:tr>
              <a:tr h="129513">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나이</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3767496181"/>
                  </a:ext>
                </a:extLst>
              </a:tr>
              <a:tr h="105503">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BMI</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중간</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중간</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3442064141"/>
                  </a:ext>
                </a:extLst>
              </a:tr>
            </a:tbl>
          </a:graphicData>
        </a:graphic>
      </p:graphicFrame>
      <p:sp>
        <p:nvSpPr>
          <p:cNvPr id="35" name="TextBox 34">
            <a:extLst>
              <a:ext uri="{FF2B5EF4-FFF2-40B4-BE49-F238E27FC236}">
                <a16:creationId xmlns:a16="http://schemas.microsoft.com/office/drawing/2014/main" id="{A7E39F60-FD3A-50DF-A852-6AD98026AC8D}"/>
              </a:ext>
            </a:extLst>
          </p:cNvPr>
          <p:cNvSpPr txBox="1"/>
          <p:nvPr/>
        </p:nvSpPr>
        <p:spPr>
          <a:xfrm>
            <a:off x="686262" y="4864664"/>
            <a:ext cx="2329368" cy="575735"/>
          </a:xfrm>
          <a:prstGeom prst="rect">
            <a:avLst/>
          </a:prstGeom>
          <a:noFill/>
        </p:spPr>
        <p:txBody>
          <a:bodyPr wrap="square" rtlCol="0">
            <a:spAutoFit/>
          </a:bodyPr>
          <a:lstStyle/>
          <a:p>
            <a:pPr algn="ctr">
              <a:lnSpc>
                <a:spcPct val="150000"/>
              </a:lnSpc>
            </a:pPr>
            <a:r>
              <a:rPr lang="ko-KR" altLang="en-US" sz="1100" dirty="0">
                <a:solidFill>
                  <a:srgbClr val="C00000"/>
                </a:solidFill>
                <a:latin typeface="나눔스퀘어 네오 Bold" panose="00000800000000000000" pitchFamily="2" charset="-127"/>
                <a:ea typeface="나눔스퀘어 네오 Bold" panose="00000800000000000000" pitchFamily="2" charset="-127"/>
              </a:rPr>
              <a:t>성별</a:t>
            </a:r>
            <a:r>
              <a:rPr lang="ko-KR" altLang="en-US" sz="1100" dirty="0">
                <a:latin typeface="나눔스퀘어 네오 Bold" panose="00000800000000000000" pitchFamily="2" charset="-127"/>
                <a:ea typeface="나눔스퀘어 네오 Bold" panose="00000800000000000000" pitchFamily="2" charset="-127"/>
              </a:rPr>
              <a:t>에 따른 </a:t>
            </a:r>
            <a:r>
              <a:rPr lang="en-US" altLang="ko-KR" sz="1100" dirty="0">
                <a:latin typeface="나눔스퀘어 네오 Bold" panose="00000800000000000000" pitchFamily="2" charset="-127"/>
                <a:ea typeface="나눔스퀘어 네오 Bold" panose="00000800000000000000" pitchFamily="2" charset="-127"/>
              </a:rPr>
              <a:t>1</a:t>
            </a:r>
            <a:r>
              <a:rPr lang="ko-KR" altLang="en-US" sz="1100" dirty="0">
                <a:latin typeface="나눔스퀘어 네오 Bold" panose="00000800000000000000" pitchFamily="2" charset="-127"/>
                <a:ea typeface="나눔스퀘어 네오 Bold" panose="00000800000000000000" pitchFamily="2" charset="-127"/>
              </a:rPr>
              <a:t>차 분류 진행 후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나이</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BMI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수치</a:t>
            </a:r>
            <a:r>
              <a:rPr lang="ko-KR" altLang="en-US" sz="1100" dirty="0">
                <a:latin typeface="나눔스퀘어 네오 Bold" panose="00000800000000000000" pitchFamily="2" charset="-127"/>
                <a:ea typeface="나눔스퀘어 네오 Bold" panose="00000800000000000000" pitchFamily="2" charset="-127"/>
              </a:rPr>
              <a:t>를 통한 </a:t>
            </a:r>
            <a:r>
              <a:rPr lang="en-US" altLang="ko-KR" sz="1100" dirty="0">
                <a:latin typeface="나눔스퀘어 네오 Bold" panose="00000800000000000000" pitchFamily="2" charset="-127"/>
                <a:ea typeface="나눔스퀘어 네오 Bold" panose="00000800000000000000" pitchFamily="2" charset="-127"/>
              </a:rPr>
              <a:t>2</a:t>
            </a:r>
            <a:r>
              <a:rPr lang="ko-KR" altLang="en-US" sz="1100" dirty="0">
                <a:latin typeface="나눔스퀘어 네오 Bold" panose="00000800000000000000" pitchFamily="2" charset="-127"/>
                <a:ea typeface="나눔스퀘어 네오 Bold" panose="00000800000000000000" pitchFamily="2" charset="-127"/>
              </a:rPr>
              <a:t>차 군집화 진행</a:t>
            </a:r>
          </a:p>
        </p:txBody>
      </p:sp>
      <p:sp>
        <p:nvSpPr>
          <p:cNvPr id="37" name="TextBox 36">
            <a:extLst>
              <a:ext uri="{FF2B5EF4-FFF2-40B4-BE49-F238E27FC236}">
                <a16:creationId xmlns:a16="http://schemas.microsoft.com/office/drawing/2014/main" id="{77A510B7-03A1-FA7E-AEF6-0CC08406D230}"/>
              </a:ext>
            </a:extLst>
          </p:cNvPr>
          <p:cNvSpPr txBox="1"/>
          <p:nvPr/>
        </p:nvSpPr>
        <p:spPr>
          <a:xfrm>
            <a:off x="4705146" y="5503201"/>
            <a:ext cx="2548502" cy="577081"/>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군집의 개수</a:t>
            </a:r>
            <a:r>
              <a:rPr lang="en-US" altLang="ko-KR" sz="1050" dirty="0">
                <a:latin typeface="나눔스퀘어 네오 Bold" panose="00000800000000000000" pitchFamily="2" charset="-127"/>
                <a:ea typeface="나눔스퀘어 네오 Bold" panose="00000800000000000000" pitchFamily="2" charset="-127"/>
              </a:rPr>
              <a:t>(k)</a:t>
            </a:r>
            <a:r>
              <a:rPr lang="ko-KR" altLang="en-US" sz="1050" dirty="0">
                <a:latin typeface="나눔스퀘어 네오 Bold" panose="00000800000000000000" pitchFamily="2" charset="-127"/>
                <a:ea typeface="나눔스퀘어 네오 Bold" panose="00000800000000000000" pitchFamily="2" charset="-127"/>
              </a:rPr>
              <a:t>가 </a:t>
            </a:r>
            <a:r>
              <a:rPr lang="en-US" altLang="ko-KR" sz="1050" dirty="0">
                <a:latin typeface="나눔스퀘어 네오 Bold" panose="00000800000000000000" pitchFamily="2" charset="-127"/>
                <a:ea typeface="나눔스퀘어 네오 Bold" panose="00000800000000000000" pitchFamily="2" charset="-127"/>
              </a:rPr>
              <a:t>2-&gt;3,  3-&gt;4</a:t>
            </a:r>
            <a:r>
              <a:rPr lang="ko-KR" altLang="en-US" sz="1050" dirty="0">
                <a:latin typeface="나눔스퀘어 네오 Bold" panose="00000800000000000000" pitchFamily="2" charset="-127"/>
                <a:ea typeface="나눔스퀘어 네오 Bold" panose="00000800000000000000" pitchFamily="2" charset="-127"/>
              </a:rPr>
              <a:t>에서의</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변동성이 크게 감소한다고 판단하여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solidFill>
                  <a:srgbClr val="C00000"/>
                </a:solidFill>
                <a:latin typeface="나눔스퀘어 네오 Bold" panose="00000800000000000000" pitchFamily="2" charset="-127"/>
                <a:ea typeface="나눔스퀘어 네오 Bold" panose="00000800000000000000" pitchFamily="2" charset="-127"/>
              </a:rPr>
              <a:t>군집의 개수</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(k)</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는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3</a:t>
            </a:r>
            <a:r>
              <a:rPr lang="ko-KR" altLang="en-US" sz="1050" dirty="0">
                <a:latin typeface="나눔스퀘어 네오 Bold" panose="00000800000000000000" pitchFamily="2" charset="-127"/>
                <a:ea typeface="나눔스퀘어 네오 Bold" panose="00000800000000000000" pitchFamily="2" charset="-127"/>
              </a:rPr>
              <a:t>으로 결정</a:t>
            </a:r>
          </a:p>
        </p:txBody>
      </p:sp>
      <p:sp>
        <p:nvSpPr>
          <p:cNvPr id="44" name="TextBox 43">
            <a:extLst>
              <a:ext uri="{FF2B5EF4-FFF2-40B4-BE49-F238E27FC236}">
                <a16:creationId xmlns:a16="http://schemas.microsoft.com/office/drawing/2014/main" id="{C4E7F649-6871-D687-DF1F-E35AEF3D9640}"/>
              </a:ext>
            </a:extLst>
          </p:cNvPr>
          <p:cNvSpPr txBox="1"/>
          <p:nvPr/>
        </p:nvSpPr>
        <p:spPr>
          <a:xfrm>
            <a:off x="4816881" y="2385103"/>
            <a:ext cx="2291893" cy="600164"/>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Silhouette score</a:t>
            </a:r>
            <a:r>
              <a:rPr lang="ko-KR" altLang="en-US" sz="1100" dirty="0">
                <a:latin typeface="나눔스퀘어 네오 Bold" panose="00000800000000000000" pitchFamily="2" charset="-127"/>
                <a:ea typeface="나눔스퀘어 네오 Bold" panose="00000800000000000000" pitchFamily="2" charset="-127"/>
              </a:rPr>
              <a:t>가 가장 높고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데이터의 분포도 가장 고른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군집의 개수</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(K)</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3</a:t>
            </a:r>
            <a:r>
              <a:rPr lang="ko-KR" altLang="en-US" sz="1100" dirty="0">
                <a:latin typeface="나눔스퀘어 네오 Bold" panose="00000800000000000000" pitchFamily="2" charset="-127"/>
                <a:ea typeface="나눔스퀘어 네오 Bold" panose="00000800000000000000" pitchFamily="2" charset="-127"/>
              </a:rPr>
              <a:t>으로 결정</a:t>
            </a:r>
          </a:p>
        </p:txBody>
      </p:sp>
      <p:pic>
        <p:nvPicPr>
          <p:cNvPr id="24" name="그림 23">
            <a:extLst>
              <a:ext uri="{FF2B5EF4-FFF2-40B4-BE49-F238E27FC236}">
                <a16:creationId xmlns:a16="http://schemas.microsoft.com/office/drawing/2014/main" id="{6015D068-DC2B-B83E-1471-C8E05E7F7051}"/>
              </a:ext>
            </a:extLst>
          </p:cNvPr>
          <p:cNvPicPr>
            <a:picLocks noChangeAspect="1"/>
          </p:cNvPicPr>
          <p:nvPr/>
        </p:nvPicPr>
        <p:blipFill>
          <a:blip r:embed="rId6"/>
          <a:stretch>
            <a:fillRect/>
          </a:stretch>
        </p:blipFill>
        <p:spPr>
          <a:xfrm>
            <a:off x="8871184" y="1045736"/>
            <a:ext cx="2600998" cy="2110165"/>
          </a:xfrm>
          <a:prstGeom prst="rect">
            <a:avLst/>
          </a:prstGeom>
        </p:spPr>
      </p:pic>
      <p:grpSp>
        <p:nvGrpSpPr>
          <p:cNvPr id="28" name="그룹 27">
            <a:extLst>
              <a:ext uri="{FF2B5EF4-FFF2-40B4-BE49-F238E27FC236}">
                <a16:creationId xmlns:a16="http://schemas.microsoft.com/office/drawing/2014/main" id="{D5DEED0E-D8F3-C78E-C5A3-E143A87511BE}"/>
              </a:ext>
            </a:extLst>
          </p:cNvPr>
          <p:cNvGrpSpPr/>
          <p:nvPr/>
        </p:nvGrpSpPr>
        <p:grpSpPr>
          <a:xfrm>
            <a:off x="4908088" y="3895949"/>
            <a:ext cx="2003150" cy="1481276"/>
            <a:chOff x="3477453" y="4020730"/>
            <a:chExt cx="2186116" cy="1616575"/>
          </a:xfrm>
        </p:grpSpPr>
        <p:pic>
          <p:nvPicPr>
            <p:cNvPr id="31" name="그림 30">
              <a:extLst>
                <a:ext uri="{FF2B5EF4-FFF2-40B4-BE49-F238E27FC236}">
                  <a16:creationId xmlns:a16="http://schemas.microsoft.com/office/drawing/2014/main" id="{5FD60B58-C6A3-AE98-E2C5-68953C02A887}"/>
                </a:ext>
              </a:extLst>
            </p:cNvPr>
            <p:cNvPicPr>
              <a:picLocks noChangeAspect="1"/>
            </p:cNvPicPr>
            <p:nvPr/>
          </p:nvPicPr>
          <p:blipFill>
            <a:blip r:embed="rId7"/>
            <a:stretch>
              <a:fillRect/>
            </a:stretch>
          </p:blipFill>
          <p:spPr>
            <a:xfrm>
              <a:off x="3477453" y="4020730"/>
              <a:ext cx="2186116" cy="1616575"/>
            </a:xfrm>
            <a:prstGeom prst="rect">
              <a:avLst/>
            </a:prstGeom>
          </p:spPr>
        </p:pic>
        <p:sp>
          <p:nvSpPr>
            <p:cNvPr id="33" name="타원 32">
              <a:extLst>
                <a:ext uri="{FF2B5EF4-FFF2-40B4-BE49-F238E27FC236}">
                  <a16:creationId xmlns:a16="http://schemas.microsoft.com/office/drawing/2014/main" id="{8E523C4E-31E8-E34B-7021-2374879AFFF7}"/>
                </a:ext>
              </a:extLst>
            </p:cNvPr>
            <p:cNvSpPr/>
            <p:nvPr/>
          </p:nvSpPr>
          <p:spPr>
            <a:xfrm>
              <a:off x="4037614" y="4964839"/>
              <a:ext cx="238295" cy="24811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3939DF5E-1CD7-F058-9DCC-FF776D49CDA0}"/>
              </a:ext>
            </a:extLst>
          </p:cNvPr>
          <p:cNvPicPr>
            <a:picLocks noChangeAspect="1"/>
          </p:cNvPicPr>
          <p:nvPr/>
        </p:nvPicPr>
        <p:blipFill>
          <a:blip r:embed="rId8"/>
          <a:stretch>
            <a:fillRect/>
          </a:stretch>
        </p:blipFill>
        <p:spPr>
          <a:xfrm>
            <a:off x="490989" y="1859875"/>
            <a:ext cx="2698096" cy="1736100"/>
          </a:xfrm>
          <a:prstGeom prst="rect">
            <a:avLst/>
          </a:prstGeom>
        </p:spPr>
      </p:pic>
      <p:sp>
        <p:nvSpPr>
          <p:cNvPr id="9" name="TextBox 8">
            <a:extLst>
              <a:ext uri="{FF2B5EF4-FFF2-40B4-BE49-F238E27FC236}">
                <a16:creationId xmlns:a16="http://schemas.microsoft.com/office/drawing/2014/main" id="{4CF75041-0FE9-D6C7-F77C-AC288AAA503D}"/>
              </a:ext>
            </a:extLst>
          </p:cNvPr>
          <p:cNvSpPr txBox="1"/>
          <p:nvPr/>
        </p:nvSpPr>
        <p:spPr>
          <a:xfrm>
            <a:off x="605220" y="3716116"/>
            <a:ext cx="2591864" cy="916533"/>
          </a:xfrm>
          <a:prstGeom prst="rect">
            <a:avLst/>
          </a:prstGeom>
          <a:noFill/>
        </p:spPr>
        <p:txBody>
          <a:bodyPr wrap="square" rtlCol="0">
            <a:spAutoFit/>
          </a:bodyPr>
          <a:lstStyle/>
          <a:p>
            <a:pPr algn="ctr"/>
            <a:r>
              <a:rPr lang="en-US" altLang="ko-KR" sz="1000" b="1" dirty="0">
                <a:latin typeface="나눔스퀘어 네오 Regular" panose="00000500000000000000" pitchFamily="2" charset="-127"/>
                <a:ea typeface="나눔스퀘어 네오 Regular" panose="00000500000000000000" pitchFamily="2" charset="-127"/>
              </a:rPr>
              <a:t>K-means</a:t>
            </a:r>
            <a:r>
              <a:rPr lang="ko-KR" altLang="en-US" sz="1000" b="1" dirty="0">
                <a:latin typeface="나눔스퀘어 네오 Regular" panose="00000500000000000000" pitchFamily="2" charset="-127"/>
                <a:ea typeface="나눔스퀘어 네오 Regular" panose="00000500000000000000" pitchFamily="2" charset="-127"/>
              </a:rPr>
              <a:t>란</a:t>
            </a:r>
            <a:r>
              <a:rPr lang="en-US" altLang="ko-KR" sz="1000" b="1" dirty="0">
                <a:latin typeface="나눔스퀘어 네오 Regular" panose="00000500000000000000" pitchFamily="2" charset="-127"/>
                <a:ea typeface="나눔스퀘어 네오 Regular" panose="00000500000000000000" pitchFamily="2" charset="-127"/>
              </a:rPr>
              <a:t>? </a:t>
            </a:r>
          </a:p>
          <a:p>
            <a:pPr algn="ctr">
              <a:lnSpc>
                <a:spcPct val="150000"/>
              </a:lnSpc>
            </a:pPr>
            <a:r>
              <a:rPr lang="ko-KR" altLang="en-US" sz="1000" dirty="0">
                <a:latin typeface="나눔스퀘어 네오 Regular" panose="00000500000000000000" pitchFamily="2" charset="-127"/>
                <a:ea typeface="나눔스퀘어 네오 Regular" panose="00000500000000000000" pitchFamily="2" charset="-127"/>
              </a:rPr>
              <a:t>데이터 간의 거리의 차이가 최소가 되도록</a:t>
            </a:r>
            <a:endParaRPr lang="en-US" altLang="ko-KR" sz="10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000" dirty="0">
                <a:latin typeface="나눔스퀘어 네오 Regular" panose="00000500000000000000" pitchFamily="2" charset="-127"/>
                <a:ea typeface="나눔스퀘어 네오 Regular" panose="00000500000000000000" pitchFamily="2" charset="-127"/>
              </a:rPr>
              <a:t> 하는 중심점을 생성하여 데이터들을 </a:t>
            </a:r>
            <a:r>
              <a:rPr lang="en-US" altLang="ko-KR" sz="1000" dirty="0">
                <a:latin typeface="나눔스퀘어 네오 Regular" panose="00000500000000000000" pitchFamily="2" charset="-127"/>
                <a:ea typeface="나눔스퀘어 네오 Regular" panose="00000500000000000000" pitchFamily="2" charset="-127"/>
              </a:rPr>
              <a:t>K</a:t>
            </a:r>
            <a:r>
              <a:rPr lang="ko-KR" altLang="en-US" sz="1000" dirty="0">
                <a:latin typeface="나눔스퀘어 네오 Regular" panose="00000500000000000000" pitchFamily="2" charset="-127"/>
                <a:ea typeface="나눔스퀘어 네오 Regular" panose="00000500000000000000" pitchFamily="2" charset="-127"/>
              </a:rPr>
              <a:t>개의 클러스터에 할당하는 군집화 알고리즘</a:t>
            </a:r>
            <a:endParaRPr lang="en-US" altLang="ko-KR" sz="1000" dirty="0">
              <a:latin typeface="나눔스퀘어 네오 Regular" panose="00000500000000000000" pitchFamily="2" charset="-127"/>
              <a:ea typeface="나눔스퀘어 네오 Regular" panose="00000500000000000000" pitchFamily="2" charset="-127"/>
            </a:endParaRPr>
          </a:p>
        </p:txBody>
      </p:sp>
      <p:sp>
        <p:nvSpPr>
          <p:cNvPr id="2" name="사각형: 둥근 모서리 1">
            <a:extLst>
              <a:ext uri="{FF2B5EF4-FFF2-40B4-BE49-F238E27FC236}">
                <a16:creationId xmlns:a16="http://schemas.microsoft.com/office/drawing/2014/main" id="{A0DDD81D-6B45-DB79-0EAB-DB015D794C7C}"/>
              </a:ext>
            </a:extLst>
          </p:cNvPr>
          <p:cNvSpPr/>
          <p:nvPr/>
        </p:nvSpPr>
        <p:spPr>
          <a:xfrm>
            <a:off x="336000" y="1421611"/>
            <a:ext cx="2974177" cy="419710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a:extLst>
              <a:ext uri="{FF2B5EF4-FFF2-40B4-BE49-F238E27FC236}">
                <a16:creationId xmlns:a16="http://schemas.microsoft.com/office/drawing/2014/main" id="{50AEF5F5-A809-6C74-7183-AD6DC7374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731" y="3990645"/>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40" name="사각형: 둥근 모서리 39">
            <a:extLst>
              <a:ext uri="{FF2B5EF4-FFF2-40B4-BE49-F238E27FC236}">
                <a16:creationId xmlns:a16="http://schemas.microsoft.com/office/drawing/2014/main" id="{DE56519B-7D61-361A-BED6-BD98373A8789}"/>
              </a:ext>
            </a:extLst>
          </p:cNvPr>
          <p:cNvSpPr/>
          <p:nvPr/>
        </p:nvSpPr>
        <p:spPr>
          <a:xfrm>
            <a:off x="4243882" y="910803"/>
            <a:ext cx="3420000" cy="223637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0ED3BD8C-2679-BEDC-EAC8-3C835608BC92}"/>
              </a:ext>
            </a:extLst>
          </p:cNvPr>
          <p:cNvSpPr txBox="1"/>
          <p:nvPr/>
        </p:nvSpPr>
        <p:spPr>
          <a:xfrm>
            <a:off x="4710551" y="706787"/>
            <a:ext cx="2398224"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Silhouette Method</a:t>
            </a:r>
          </a:p>
        </p:txBody>
      </p:sp>
      <p:sp>
        <p:nvSpPr>
          <p:cNvPr id="41" name="사각형: 둥근 모서리 40">
            <a:extLst>
              <a:ext uri="{FF2B5EF4-FFF2-40B4-BE49-F238E27FC236}">
                <a16:creationId xmlns:a16="http://schemas.microsoft.com/office/drawing/2014/main" id="{09B06EEE-D82A-4CE2-83C5-CD5C066C4DDC}"/>
              </a:ext>
            </a:extLst>
          </p:cNvPr>
          <p:cNvSpPr/>
          <p:nvPr/>
        </p:nvSpPr>
        <p:spPr>
          <a:xfrm>
            <a:off x="4243882" y="3641384"/>
            <a:ext cx="3420000" cy="254458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Picture 4">
            <a:extLst>
              <a:ext uri="{FF2B5EF4-FFF2-40B4-BE49-F238E27FC236}">
                <a16:creationId xmlns:a16="http://schemas.microsoft.com/office/drawing/2014/main" id="{B846FB6A-029B-6BB4-C4E1-40CD2DEC29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0000">
            <a:off x="3550960" y="452411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BE376963-BF7A-8275-278A-7E0196F1A0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900000" flipV="1">
            <a:off x="3550960" y="2132466"/>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6887E04-F989-CFCF-6CCC-A60E1FC71331}"/>
              </a:ext>
            </a:extLst>
          </p:cNvPr>
          <p:cNvSpPr txBox="1"/>
          <p:nvPr/>
        </p:nvSpPr>
        <p:spPr>
          <a:xfrm>
            <a:off x="4908842" y="3443998"/>
            <a:ext cx="2110564"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Elbow Method</a:t>
            </a:r>
          </a:p>
        </p:txBody>
      </p:sp>
      <p:sp>
        <p:nvSpPr>
          <p:cNvPr id="46" name="사각형: 둥근 모서리 45">
            <a:extLst>
              <a:ext uri="{FF2B5EF4-FFF2-40B4-BE49-F238E27FC236}">
                <a16:creationId xmlns:a16="http://schemas.microsoft.com/office/drawing/2014/main" id="{0F2D8E81-8DC3-8F45-596A-B397F077AF71}"/>
              </a:ext>
            </a:extLst>
          </p:cNvPr>
          <p:cNvSpPr/>
          <p:nvPr/>
        </p:nvSpPr>
        <p:spPr>
          <a:xfrm>
            <a:off x="8554781" y="901602"/>
            <a:ext cx="3193908" cy="5254912"/>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Picture 4">
            <a:extLst>
              <a:ext uri="{FF2B5EF4-FFF2-40B4-BE49-F238E27FC236}">
                <a16:creationId xmlns:a16="http://schemas.microsoft.com/office/drawing/2014/main" id="{3C5FDE7D-7F9E-0BA3-9B06-EAC8F7AC5B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900000" flipV="1">
            <a:off x="7925748" y="452411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819C5090-12A7-AFEA-883F-1A77A3BDDE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0000">
            <a:off x="7914196" y="2132466"/>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74EDF91-C6AA-5C75-215A-CE46AC51C9E5}"/>
              </a:ext>
            </a:extLst>
          </p:cNvPr>
          <p:cNvSpPr txBox="1"/>
          <p:nvPr/>
        </p:nvSpPr>
        <p:spPr>
          <a:xfrm>
            <a:off x="1095640" y="1231898"/>
            <a:ext cx="1454897"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K-means</a:t>
            </a:r>
            <a:endParaRPr lang="ko-KR" altLang="en-US" dirty="0">
              <a:highlight>
                <a:srgbClr val="A9D18E"/>
              </a:highlight>
              <a:latin typeface="나눔스퀘어 네오 Bold" panose="00000800000000000000" pitchFamily="2" charset="-127"/>
              <a:ea typeface="나눔스퀘어 네오 Bold" panose="00000800000000000000" pitchFamily="2" charset="-127"/>
            </a:endParaRPr>
          </a:p>
        </p:txBody>
      </p:sp>
      <p:sp>
        <p:nvSpPr>
          <p:cNvPr id="29" name="TextBox 28">
            <a:extLst>
              <a:ext uri="{FF2B5EF4-FFF2-40B4-BE49-F238E27FC236}">
                <a16:creationId xmlns:a16="http://schemas.microsoft.com/office/drawing/2014/main" id="{CC6AFDC8-5920-F567-5012-CBF557FF4169}"/>
              </a:ext>
            </a:extLst>
          </p:cNvPr>
          <p:cNvSpPr txBox="1"/>
          <p:nvPr/>
        </p:nvSpPr>
        <p:spPr>
          <a:xfrm>
            <a:off x="9005196" y="701484"/>
            <a:ext cx="2388729" cy="369332"/>
          </a:xfrm>
          <a:prstGeom prst="rect">
            <a:avLst/>
          </a:prstGeom>
          <a:noFill/>
        </p:spPr>
        <p:txBody>
          <a:bodyPr wrap="square" rtlCol="0">
            <a:spAutoFit/>
          </a:bodyPr>
          <a:lstStyle/>
          <a:p>
            <a:pPr algn="ctr"/>
            <a:r>
              <a:rPr lang="en-US" altLang="ko-KR">
                <a:highlight>
                  <a:srgbClr val="A9D18E"/>
                </a:highlight>
                <a:latin typeface="나눔스퀘어 네오 Bold" panose="00000800000000000000" pitchFamily="2" charset="-127"/>
                <a:ea typeface="나눔스퀘어 네오 Bold" panose="00000800000000000000" pitchFamily="2" charset="-127"/>
              </a:rPr>
              <a:t>K-means </a:t>
            </a:r>
            <a:r>
              <a:rPr lang="ko-KR" altLang="en-US" dirty="0">
                <a:highlight>
                  <a:srgbClr val="A9D18E"/>
                </a:highlight>
                <a:latin typeface="나눔스퀘어 네오 Bold" panose="00000800000000000000" pitchFamily="2" charset="-127"/>
                <a:ea typeface="나눔스퀘어 네오 Bold" panose="00000800000000000000" pitchFamily="2" charset="-127"/>
              </a:rPr>
              <a:t>결과</a:t>
            </a:r>
          </a:p>
        </p:txBody>
      </p:sp>
      <p:pic>
        <p:nvPicPr>
          <p:cNvPr id="19" name="그림 18">
            <a:extLst>
              <a:ext uri="{FF2B5EF4-FFF2-40B4-BE49-F238E27FC236}">
                <a16:creationId xmlns:a16="http://schemas.microsoft.com/office/drawing/2014/main" id="{514D53A6-1AEE-0840-02A0-0CB2934D58CA}"/>
              </a:ext>
            </a:extLst>
          </p:cNvPr>
          <p:cNvPicPr>
            <a:picLocks noChangeAspect="1"/>
          </p:cNvPicPr>
          <p:nvPr/>
        </p:nvPicPr>
        <p:blipFill>
          <a:blip r:embed="rId11"/>
          <a:stretch>
            <a:fillRect/>
          </a:stretch>
        </p:blipFill>
        <p:spPr>
          <a:xfrm>
            <a:off x="8871184" y="3147173"/>
            <a:ext cx="2600998" cy="2065622"/>
          </a:xfrm>
          <a:prstGeom prst="rect">
            <a:avLst/>
          </a:prstGeom>
        </p:spPr>
      </p:pic>
    </p:spTree>
    <p:extLst>
      <p:ext uri="{BB962C8B-B14F-4D97-AF65-F5344CB8AC3E}">
        <p14:creationId xmlns:p14="http://schemas.microsoft.com/office/powerpoint/2010/main" val="299968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사각형: 둥근 모서리 28">
            <a:extLst>
              <a:ext uri="{FF2B5EF4-FFF2-40B4-BE49-F238E27FC236}">
                <a16:creationId xmlns:a16="http://schemas.microsoft.com/office/drawing/2014/main" id="{9065D283-0C05-2BD2-1941-E2F73A8D2C28}"/>
              </a:ext>
            </a:extLst>
          </p:cNvPr>
          <p:cNvSpPr/>
          <p:nvPr/>
        </p:nvSpPr>
        <p:spPr>
          <a:xfrm flipV="1">
            <a:off x="8984919" y="3457234"/>
            <a:ext cx="2760004" cy="180640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9B968365-1231-30D4-101F-91A3BB78E145}"/>
              </a:ext>
            </a:extLst>
          </p:cNvPr>
          <p:cNvSpPr/>
          <p:nvPr/>
        </p:nvSpPr>
        <p:spPr>
          <a:xfrm flipV="1">
            <a:off x="882661" y="1533447"/>
            <a:ext cx="2700000" cy="91155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DA526C6D-9F3D-EC54-CE6F-8C35B18FFE9C}"/>
              </a:ext>
            </a:extLst>
          </p:cNvPr>
          <p:cNvSpPr/>
          <p:nvPr/>
        </p:nvSpPr>
        <p:spPr>
          <a:xfrm flipV="1">
            <a:off x="756651" y="4037417"/>
            <a:ext cx="2870528" cy="129281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4">
            <a:extLst>
              <a:ext uri="{FF2B5EF4-FFF2-40B4-BE49-F238E27FC236}">
                <a16:creationId xmlns:a16="http://schemas.microsoft.com/office/drawing/2014/main" id="{CB3631A5-BFE4-57F7-2AFA-1BC60B909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119480" y="314973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4"/>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5"/>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2" y="671686"/>
            <a:ext cx="2734253" cy="276999"/>
          </a:xfrm>
          <a:prstGeom prst="rect">
            <a:avLst/>
          </a:prstGeom>
          <a:noFill/>
        </p:spPr>
        <p:txBody>
          <a:bodyPr wrap="square" rtlCol="0">
            <a:spAutoFit/>
          </a:bodyPr>
          <a:lstStyle/>
          <a:p>
            <a:r>
              <a:rPr lang="en-US" altLang="ko-KR" sz="1200" dirty="0">
                <a:latin typeface="나눔스퀘어 네오 Light" panose="00000400000000000000" pitchFamily="2" charset="-127"/>
                <a:ea typeface="나눔스퀘어 네오 Light" panose="00000400000000000000" pitchFamily="2" charset="-127"/>
              </a:rPr>
              <a:t>ANOVA </a:t>
            </a:r>
            <a:r>
              <a:rPr lang="ko-KR" altLang="en-US" sz="1200" dirty="0">
                <a:latin typeface="나눔스퀘어 네오 Light" panose="00000400000000000000" pitchFamily="2" charset="-127"/>
                <a:ea typeface="나눔스퀘어 네오 Light" panose="00000400000000000000" pitchFamily="2" charset="-127"/>
              </a:rPr>
              <a:t>분석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군집분석</a:t>
            </a:r>
          </a:p>
        </p:txBody>
      </p:sp>
      <p:sp>
        <p:nvSpPr>
          <p:cNvPr id="10" name="TextBox 9">
            <a:extLst>
              <a:ext uri="{FF2B5EF4-FFF2-40B4-BE49-F238E27FC236}">
                <a16:creationId xmlns:a16="http://schemas.microsoft.com/office/drawing/2014/main" id="{BE8418E0-52C1-AF91-C7A1-AD1FD71662C5}"/>
              </a:ext>
            </a:extLst>
          </p:cNvPr>
          <p:cNvSpPr txBox="1"/>
          <p:nvPr/>
        </p:nvSpPr>
        <p:spPr>
          <a:xfrm>
            <a:off x="763110" y="1575932"/>
            <a:ext cx="2880000" cy="830997"/>
          </a:xfrm>
          <a:prstGeom prst="rect">
            <a:avLst/>
          </a:prstGeom>
          <a:noFill/>
        </p:spPr>
        <p:txBody>
          <a:bodyPr wrap="square" rtlCol="0">
            <a:spAutoFit/>
          </a:bodyPr>
          <a:lstStyle/>
          <a:p>
            <a:pPr algn="ctr"/>
            <a:r>
              <a:rPr lang="en-US" altLang="ko-KR" sz="1200" b="1" dirty="0">
                <a:solidFill>
                  <a:srgbClr val="0F0F0F"/>
                </a:solidFill>
                <a:latin typeface="나눔스퀘어 네오 Regular" panose="00000500000000000000" pitchFamily="2" charset="-127"/>
                <a:ea typeface="나눔스퀘어 네오 Regular" panose="00000500000000000000" pitchFamily="2" charset="-127"/>
              </a:rPr>
              <a:t>ANOVA </a:t>
            </a:r>
            <a:r>
              <a:rPr lang="ko-KR" altLang="en-US" sz="1200" b="1" dirty="0">
                <a:solidFill>
                  <a:srgbClr val="0F0F0F"/>
                </a:solidFill>
                <a:latin typeface="나눔스퀘어 네오 Regular" panose="00000500000000000000" pitchFamily="2" charset="-127"/>
                <a:ea typeface="나눔스퀘어 네오 Regular" panose="00000500000000000000" pitchFamily="2" charset="-127"/>
              </a:rPr>
              <a:t>란</a:t>
            </a:r>
            <a:r>
              <a:rPr lang="en-US" altLang="ko-KR" sz="1200" b="1" dirty="0">
                <a:solidFill>
                  <a:srgbClr val="0F0F0F"/>
                </a:solidFill>
                <a:latin typeface="나눔스퀘어 네오 Regular" panose="00000500000000000000" pitchFamily="2" charset="-127"/>
                <a:ea typeface="나눔스퀘어 네오 Regular" panose="00000500000000000000" pitchFamily="2" charset="-127"/>
              </a:rPr>
              <a:t> </a:t>
            </a:r>
          </a:p>
          <a:p>
            <a:pPr algn="ctr"/>
            <a:r>
              <a:rPr lang="ko-KR" altLang="en-US" sz="1200" b="0" i="0" dirty="0">
                <a:solidFill>
                  <a:srgbClr val="0F0F0F"/>
                </a:solidFill>
                <a:effectLst/>
                <a:latin typeface="나눔스퀘어 네오 Regular" panose="00000500000000000000" pitchFamily="2" charset="-127"/>
                <a:ea typeface="나눔스퀘어 네오 Regular" panose="00000500000000000000" pitchFamily="2" charset="-127"/>
              </a:rPr>
              <a:t>여러 그룹 간의 평균 차이를 비교하는 </a:t>
            </a:r>
            <a:endParaRPr lang="en-US" altLang="ko-KR" sz="120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ctr"/>
            <a:r>
              <a:rPr lang="ko-KR" altLang="en-US" sz="1200" b="0" i="0" dirty="0">
                <a:solidFill>
                  <a:srgbClr val="0F0F0F"/>
                </a:solidFill>
                <a:effectLst/>
                <a:latin typeface="나눔스퀘어 네오 Regular" panose="00000500000000000000" pitchFamily="2" charset="-127"/>
                <a:ea typeface="나눔스퀘어 네오 Regular" panose="00000500000000000000" pitchFamily="2" charset="-127"/>
              </a:rPr>
              <a:t>통계적인 방법</a:t>
            </a: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이다</a:t>
            </a:r>
            <a:r>
              <a:rPr lang="en-US" altLang="ko-KR" sz="1200" dirty="0">
                <a:solidFill>
                  <a:srgbClr val="0F0F0F"/>
                </a:solidFill>
                <a:latin typeface="나눔스퀘어 네오 Regular" panose="00000500000000000000" pitchFamily="2" charset="-127"/>
                <a:ea typeface="나눔스퀘어 네오 Regular" panose="00000500000000000000" pitchFamily="2" charset="-127"/>
              </a:rPr>
              <a:t>. </a:t>
            </a: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운동처방 그룹 간의</a:t>
            </a:r>
            <a:endParaRPr lang="en-US" altLang="ko-KR" sz="1200" dirty="0">
              <a:solidFill>
                <a:srgbClr val="0F0F0F"/>
              </a:solidFill>
              <a:latin typeface="나눔스퀘어 네오 Regular" panose="00000500000000000000" pitchFamily="2" charset="-127"/>
              <a:ea typeface="나눔스퀘어 네오 Regular" panose="00000500000000000000" pitchFamily="2" charset="-127"/>
            </a:endParaRPr>
          </a:p>
          <a:p>
            <a:pPr algn="ct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 평균 차이를 비교한다</a:t>
            </a:r>
            <a:r>
              <a:rPr lang="en-US" altLang="ko-KR" sz="1200" dirty="0">
                <a:solidFill>
                  <a:srgbClr val="0F0F0F"/>
                </a:solidFill>
                <a:latin typeface="나눔스퀘어 네오 Regular" panose="00000500000000000000" pitchFamily="2" charset="-127"/>
                <a:ea typeface="나눔스퀘어 네오 Regular" panose="00000500000000000000" pitchFamily="2" charset="-127"/>
              </a:rPr>
              <a:t>.</a:t>
            </a:r>
            <a:endParaRPr lang="ko-KR" altLang="en-US" sz="1200" dirty="0">
              <a:latin typeface="나눔스퀘어 네오 Regular" panose="00000500000000000000" pitchFamily="2" charset="-127"/>
              <a:ea typeface="나눔스퀘어 네오 Regular" panose="00000500000000000000" pitchFamily="2" charset="-127"/>
            </a:endParaRPr>
          </a:p>
        </p:txBody>
      </p:sp>
      <p:graphicFrame>
        <p:nvGraphicFramePr>
          <p:cNvPr id="25" name="표 24">
            <a:extLst>
              <a:ext uri="{FF2B5EF4-FFF2-40B4-BE49-F238E27FC236}">
                <a16:creationId xmlns:a16="http://schemas.microsoft.com/office/drawing/2014/main" id="{C6669441-D427-47DC-3548-95D4F9B69D05}"/>
              </a:ext>
            </a:extLst>
          </p:cNvPr>
          <p:cNvGraphicFramePr>
            <a:graphicFrameLocks noGrp="1"/>
          </p:cNvGraphicFramePr>
          <p:nvPr>
            <p:extLst>
              <p:ext uri="{D42A27DB-BD31-4B8C-83A1-F6EECF244321}">
                <p14:modId xmlns:p14="http://schemas.microsoft.com/office/powerpoint/2010/main" val="1638677021"/>
              </p:ext>
            </p:extLst>
          </p:nvPr>
        </p:nvGraphicFramePr>
        <p:xfrm>
          <a:off x="694459" y="2846367"/>
          <a:ext cx="2875241" cy="783109"/>
        </p:xfrm>
        <a:graphic>
          <a:graphicData uri="http://schemas.openxmlformats.org/drawingml/2006/table">
            <a:tbl>
              <a:tblPr>
                <a:tableStyleId>{5C22544A-7EE6-4342-B048-85BDC9FD1C3A}</a:tableStyleId>
              </a:tblPr>
              <a:tblGrid>
                <a:gridCol w="573095">
                  <a:extLst>
                    <a:ext uri="{9D8B030D-6E8A-4147-A177-3AD203B41FA5}">
                      <a16:colId xmlns:a16="http://schemas.microsoft.com/office/drawing/2014/main" val="1625162412"/>
                    </a:ext>
                  </a:extLst>
                </a:gridCol>
                <a:gridCol w="383691">
                  <a:extLst>
                    <a:ext uri="{9D8B030D-6E8A-4147-A177-3AD203B41FA5}">
                      <a16:colId xmlns:a16="http://schemas.microsoft.com/office/drawing/2014/main" val="2252575252"/>
                    </a:ext>
                  </a:extLst>
                </a:gridCol>
                <a:gridCol w="383691">
                  <a:extLst>
                    <a:ext uri="{9D8B030D-6E8A-4147-A177-3AD203B41FA5}">
                      <a16:colId xmlns:a16="http://schemas.microsoft.com/office/drawing/2014/main" val="2034646476"/>
                    </a:ext>
                  </a:extLst>
                </a:gridCol>
                <a:gridCol w="383691">
                  <a:extLst>
                    <a:ext uri="{9D8B030D-6E8A-4147-A177-3AD203B41FA5}">
                      <a16:colId xmlns:a16="http://schemas.microsoft.com/office/drawing/2014/main" val="1637148467"/>
                    </a:ext>
                  </a:extLst>
                </a:gridCol>
                <a:gridCol w="383691">
                  <a:extLst>
                    <a:ext uri="{9D8B030D-6E8A-4147-A177-3AD203B41FA5}">
                      <a16:colId xmlns:a16="http://schemas.microsoft.com/office/drawing/2014/main" val="2132867158"/>
                    </a:ext>
                  </a:extLst>
                </a:gridCol>
                <a:gridCol w="383691">
                  <a:extLst>
                    <a:ext uri="{9D8B030D-6E8A-4147-A177-3AD203B41FA5}">
                      <a16:colId xmlns:a16="http://schemas.microsoft.com/office/drawing/2014/main" val="262435289"/>
                    </a:ext>
                  </a:extLst>
                </a:gridCol>
                <a:gridCol w="383691">
                  <a:extLst>
                    <a:ext uri="{9D8B030D-6E8A-4147-A177-3AD203B41FA5}">
                      <a16:colId xmlns:a16="http://schemas.microsoft.com/office/drawing/2014/main" val="1774770654"/>
                    </a:ext>
                  </a:extLst>
                </a:gridCol>
              </a:tblGrid>
              <a:tr h="222703">
                <a:tc>
                  <a:txBody>
                    <a:bodyPr/>
                    <a:lstStyle/>
                    <a:p>
                      <a:pPr marL="0" algn="l" defTabSz="914400" rtl="0" eaLnBrk="1" fontAlgn="ctr" latinLnBrk="1" hangingPunct="1"/>
                      <a:r>
                        <a:rPr 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cluster</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0</a:t>
                      </a:r>
                    </a:p>
                  </a:txBody>
                  <a:tcPr marL="9525" marR="9525" marT="9525" marB="0" anchor="ctr"/>
                </a:tc>
                <a:tc>
                  <a:txBody>
                    <a:bodyPr/>
                    <a:lstStyle/>
                    <a:p>
                      <a:pPr marL="0" algn="l" defTabSz="914400" rtl="0" eaLnBrk="1" fontAlgn="ctr" latinLnBrk="1" hangingPunct="1"/>
                      <a:r>
                        <a:rPr lang="en-US" altLang="ko-KR"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1</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2</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3</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4</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5</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490931141"/>
                  </a:ext>
                </a:extLst>
              </a:tr>
              <a:tr h="186802">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성별</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69465764"/>
                  </a:ext>
                </a:extLst>
              </a:tr>
              <a:tr h="186802">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나이</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767496181"/>
                  </a:ext>
                </a:extLst>
              </a:tr>
              <a:tr h="186802">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BMI</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중간</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중간</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442064141"/>
                  </a:ext>
                </a:extLst>
              </a:tr>
            </a:tbl>
          </a:graphicData>
        </a:graphic>
      </p:graphicFrame>
      <p:sp>
        <p:nvSpPr>
          <p:cNvPr id="26" name="TextBox 25">
            <a:extLst>
              <a:ext uri="{FF2B5EF4-FFF2-40B4-BE49-F238E27FC236}">
                <a16:creationId xmlns:a16="http://schemas.microsoft.com/office/drawing/2014/main" id="{492AE32C-C86E-1E97-7BED-0FCD0D138D46}"/>
              </a:ext>
            </a:extLst>
          </p:cNvPr>
          <p:cNvSpPr txBox="1"/>
          <p:nvPr/>
        </p:nvSpPr>
        <p:spPr>
          <a:xfrm>
            <a:off x="510876" y="4168391"/>
            <a:ext cx="3277116" cy="993477"/>
          </a:xfrm>
          <a:prstGeom prst="rect">
            <a:avLst/>
          </a:prstGeom>
          <a:noFill/>
        </p:spPr>
        <p:txBody>
          <a:bodyPr wrap="square" rtlCol="0">
            <a:spAutoFit/>
          </a:bodyPr>
          <a:lstStyle/>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클러스터 내의 </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MVM_PRSCRPTN_CN</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운동처방 컬럼 데이터를 운동별로 </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split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하여 </a:t>
            </a:r>
            <a:endParaRPr lang="en-US" altLang="ko-KR" sz="1000" dirty="0">
              <a:solidFill>
                <a:srgbClr val="0F0F0F"/>
              </a:solidFill>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운동처방 전 후 데이터의 몸무게</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체지방율</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허리둘레</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혈압 데이터를 사용</a:t>
            </a:r>
            <a:endParaRPr lang="ko-KR" altLang="en-US" sz="10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C06423F2-4483-8CEE-9E75-EEBC89218B16}"/>
              </a:ext>
            </a:extLst>
          </p:cNvPr>
          <p:cNvSpPr txBox="1"/>
          <p:nvPr/>
        </p:nvSpPr>
        <p:spPr>
          <a:xfrm>
            <a:off x="9126302" y="3550316"/>
            <a:ext cx="2510972" cy="1591398"/>
          </a:xfrm>
          <a:prstGeom prst="rect">
            <a:avLst/>
          </a:prstGeom>
          <a:noFill/>
        </p:spPr>
        <p:txBody>
          <a:bodyPr wrap="square" rtlCol="0">
            <a:spAutoFit/>
          </a:bodyPr>
          <a:lstStyle/>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위의 결과는 </a:t>
            </a:r>
            <a:r>
              <a:rPr lang="en-US" altLang="ko-KR" sz="1100" dirty="0">
                <a:latin typeface="나눔스퀘어 네오 Bold" panose="00000800000000000000" pitchFamily="2" charset="-127"/>
                <a:ea typeface="나눔스퀘어 네오 Bold" panose="00000800000000000000" pitchFamily="2" charset="-127"/>
              </a:rPr>
              <a:t>cluster5</a:t>
            </a:r>
            <a:r>
              <a:rPr lang="ko-KR" altLang="en-US" sz="1100" dirty="0">
                <a:latin typeface="나눔스퀘어 네오 Bold" panose="00000800000000000000" pitchFamily="2" charset="-127"/>
                <a:ea typeface="나눔스퀘어 네오 Bold" panose="00000800000000000000" pitchFamily="2" charset="-127"/>
              </a:rPr>
              <a:t>의 운동처방 후 </a:t>
            </a:r>
            <a:endParaRPr lang="en-US" altLang="ko-KR" sz="11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몸무게 변화량을 오름차순으로 정렬한 데이터의 일부이다</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위의 데이터를 기준으로 현재 몸무게</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키</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체지방율</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혈압과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운동 목적</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체중감량</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err="1">
                <a:latin typeface="나눔스퀘어 네오 Bold" panose="00000800000000000000" pitchFamily="2" charset="-127"/>
                <a:ea typeface="나눔스퀘어 네오 Bold" panose="00000800000000000000" pitchFamily="2" charset="-127"/>
              </a:rPr>
              <a:t>체지방율감소</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등</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에 맞는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n</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개의 운동을 추천</a:t>
            </a:r>
            <a:r>
              <a:rPr lang="ko-KR" altLang="en-US" sz="1100" dirty="0">
                <a:latin typeface="나눔스퀘어 네오 Bold" panose="00000800000000000000" pitchFamily="2" charset="-127"/>
                <a:ea typeface="나눔스퀘어 네오 Bold" panose="00000800000000000000" pitchFamily="2" charset="-127"/>
              </a:rPr>
              <a:t>한다</a:t>
            </a:r>
            <a:r>
              <a:rPr lang="en-US" altLang="ko-KR" sz="1100" dirty="0">
                <a:latin typeface="나눔스퀘어 네오 Bold" panose="00000800000000000000" pitchFamily="2" charset="-127"/>
                <a:ea typeface="나눔스퀘어 네오 Bold" panose="00000800000000000000" pitchFamily="2" charset="-127"/>
              </a:rPr>
              <a:t>.</a:t>
            </a:r>
            <a:endParaRPr lang="ko-KR" altLang="en-US" sz="1100" dirty="0">
              <a:latin typeface="나눔스퀘어 네오 Bold" panose="00000800000000000000" pitchFamily="2" charset="-127"/>
              <a:ea typeface="나눔스퀘어 네오 Bold" panose="00000800000000000000" pitchFamily="2" charset="-127"/>
            </a:endParaRPr>
          </a:p>
        </p:txBody>
      </p:sp>
      <p:pic>
        <p:nvPicPr>
          <p:cNvPr id="24" name="그림 23">
            <a:extLst>
              <a:ext uri="{FF2B5EF4-FFF2-40B4-BE49-F238E27FC236}">
                <a16:creationId xmlns:a16="http://schemas.microsoft.com/office/drawing/2014/main" id="{CCAF2930-0B7C-31DB-E6D9-B41B6349E0B1}"/>
              </a:ext>
            </a:extLst>
          </p:cNvPr>
          <p:cNvPicPr>
            <a:picLocks noChangeAspect="1"/>
          </p:cNvPicPr>
          <p:nvPr/>
        </p:nvPicPr>
        <p:blipFill>
          <a:blip r:embed="rId6"/>
          <a:stretch>
            <a:fillRect/>
          </a:stretch>
        </p:blipFill>
        <p:spPr>
          <a:xfrm>
            <a:off x="8979028" y="1707577"/>
            <a:ext cx="2765895" cy="1488355"/>
          </a:xfrm>
          <a:prstGeom prst="rect">
            <a:avLst/>
          </a:prstGeom>
        </p:spPr>
      </p:pic>
      <p:sp>
        <p:nvSpPr>
          <p:cNvPr id="19" name="사각형: 둥근 모서리 18">
            <a:extLst>
              <a:ext uri="{FF2B5EF4-FFF2-40B4-BE49-F238E27FC236}">
                <a16:creationId xmlns:a16="http://schemas.microsoft.com/office/drawing/2014/main" id="{EF81E26A-CCF4-04F4-1D35-B381D17BCE5C}"/>
              </a:ext>
            </a:extLst>
          </p:cNvPr>
          <p:cNvSpPr/>
          <p:nvPr/>
        </p:nvSpPr>
        <p:spPr>
          <a:xfrm>
            <a:off x="492460" y="1218528"/>
            <a:ext cx="3333405" cy="4354884"/>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A430C45E-B9FD-C4D0-9DBE-0F1A68E2333D}"/>
              </a:ext>
            </a:extLst>
          </p:cNvPr>
          <p:cNvSpPr/>
          <p:nvPr/>
        </p:nvSpPr>
        <p:spPr>
          <a:xfrm>
            <a:off x="8871603" y="1235179"/>
            <a:ext cx="2974177" cy="428808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6866F99A-4641-BD55-02EE-F2A59A1CD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013" y="1648617"/>
            <a:ext cx="134172" cy="1341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E774FE-4C9B-4485-F2BA-34AE52176FC4}"/>
              </a:ext>
            </a:extLst>
          </p:cNvPr>
          <p:cNvSpPr txBox="1"/>
          <p:nvPr/>
        </p:nvSpPr>
        <p:spPr>
          <a:xfrm>
            <a:off x="1162064" y="1050514"/>
            <a:ext cx="2056617" cy="369332"/>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dirty="0"/>
              <a:t>ANOVA</a:t>
            </a:r>
            <a:r>
              <a:rPr lang="ko-KR" altLang="en-US" dirty="0"/>
              <a:t> 데이터셋</a:t>
            </a:r>
          </a:p>
        </p:txBody>
      </p:sp>
      <p:sp>
        <p:nvSpPr>
          <p:cNvPr id="31" name="TextBox 30">
            <a:extLst>
              <a:ext uri="{FF2B5EF4-FFF2-40B4-BE49-F238E27FC236}">
                <a16:creationId xmlns:a16="http://schemas.microsoft.com/office/drawing/2014/main" id="{3575ED8D-29C7-78A1-ACD8-E3CBCD91567A}"/>
              </a:ext>
            </a:extLst>
          </p:cNvPr>
          <p:cNvSpPr txBox="1"/>
          <p:nvPr/>
        </p:nvSpPr>
        <p:spPr>
          <a:xfrm>
            <a:off x="9330383" y="1050514"/>
            <a:ext cx="2056617" cy="369332"/>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ko-KR" altLang="en-US" dirty="0"/>
              <a:t>운동 추천</a:t>
            </a:r>
          </a:p>
        </p:txBody>
      </p:sp>
      <p:pic>
        <p:nvPicPr>
          <p:cNvPr id="33" name="Picture 4">
            <a:extLst>
              <a:ext uri="{FF2B5EF4-FFF2-40B4-BE49-F238E27FC236}">
                <a16:creationId xmlns:a16="http://schemas.microsoft.com/office/drawing/2014/main" id="{2D4C6A44-3992-A6C5-FDE1-5AB46783C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8178032" y="314721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48" name="사각형: 둥근 모서리 47">
            <a:extLst>
              <a:ext uri="{FF2B5EF4-FFF2-40B4-BE49-F238E27FC236}">
                <a16:creationId xmlns:a16="http://schemas.microsoft.com/office/drawing/2014/main" id="{21DC07A6-586C-03A0-224F-61CB16C743A4}"/>
              </a:ext>
            </a:extLst>
          </p:cNvPr>
          <p:cNvSpPr/>
          <p:nvPr/>
        </p:nvSpPr>
        <p:spPr>
          <a:xfrm flipV="1">
            <a:off x="4830015" y="3543572"/>
            <a:ext cx="2992798" cy="148437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8E0554AF-D7C5-F841-4378-8408280BFD0E}"/>
              </a:ext>
            </a:extLst>
          </p:cNvPr>
          <p:cNvSpPr/>
          <p:nvPr/>
        </p:nvSpPr>
        <p:spPr>
          <a:xfrm>
            <a:off x="4767047" y="1591651"/>
            <a:ext cx="3118722" cy="352178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CBD9E862-8CDF-3034-C9FF-6333B134B0C8}"/>
              </a:ext>
            </a:extLst>
          </p:cNvPr>
          <p:cNvSpPr txBox="1"/>
          <p:nvPr/>
        </p:nvSpPr>
        <p:spPr>
          <a:xfrm>
            <a:off x="4817645" y="3701828"/>
            <a:ext cx="2992798" cy="1169551"/>
          </a:xfrm>
          <a:prstGeom prst="rect">
            <a:avLst/>
          </a:prstGeom>
          <a:noFill/>
        </p:spPr>
        <p:txBody>
          <a:bodyPr wrap="square" rtlCol="0">
            <a:spAutoFit/>
          </a:bodyPr>
          <a:lstStyle/>
          <a:p>
            <a:pPr algn="ctr"/>
            <a:r>
              <a:rPr lang="ko-KR" altLang="en-US" sz="1000" b="0" i="0" dirty="0">
                <a:solidFill>
                  <a:srgbClr val="374151"/>
                </a:solidFill>
                <a:effectLst/>
                <a:latin typeface="나눔스퀘어 네오 Bold" panose="020B0600000101010101" charset="-127"/>
                <a:ea typeface="나눔스퀘어 네오 Bold" panose="020B0600000101010101" charset="-127"/>
              </a:rPr>
              <a:t> 클러스터 </a:t>
            </a:r>
            <a:r>
              <a:rPr lang="en-US" altLang="ko-KR" sz="1000" b="0" i="0" dirty="0">
                <a:solidFill>
                  <a:srgbClr val="374151"/>
                </a:solidFill>
                <a:effectLst/>
                <a:latin typeface="나눔스퀘어 네오 Bold" panose="020B0600000101010101" charset="-127"/>
                <a:ea typeface="나눔스퀘어 네오 Bold" panose="020B0600000101010101" charset="-127"/>
              </a:rPr>
              <a:t>5</a:t>
            </a:r>
            <a:r>
              <a:rPr lang="ko-KR" altLang="en-US" sz="1000" b="0" i="0" dirty="0">
                <a:solidFill>
                  <a:srgbClr val="374151"/>
                </a:solidFill>
                <a:effectLst/>
                <a:latin typeface="나눔스퀘어 네오 Bold" panose="020B0600000101010101" charset="-127"/>
                <a:ea typeface="나눔스퀘어 네오 Bold" panose="020B0600000101010101" charset="-127"/>
              </a:rPr>
              <a:t>에서 실시한 </a:t>
            </a:r>
            <a:r>
              <a:rPr lang="ko-KR" altLang="en-US" sz="1000" b="0" i="0" dirty="0" err="1">
                <a:solidFill>
                  <a:srgbClr val="374151"/>
                </a:solidFill>
                <a:effectLst/>
                <a:latin typeface="나눔스퀘어 네오 Bold" panose="020B0600000101010101" charset="-127"/>
                <a:ea typeface="나눔스퀘어 네오 Bold" panose="020B0600000101010101" charset="-127"/>
              </a:rPr>
              <a:t>운동별</a:t>
            </a:r>
            <a:r>
              <a:rPr lang="ko-KR" altLang="en-US" sz="1000" b="0" i="0" dirty="0">
                <a:solidFill>
                  <a:srgbClr val="374151"/>
                </a:solidFill>
                <a:effectLst/>
                <a:latin typeface="나눔스퀘어 네오 Bold" panose="020B0600000101010101" charset="-127"/>
                <a:ea typeface="나눔스퀘어 네오 Bold" panose="020B0600000101010101" charset="-127"/>
              </a:rPr>
              <a:t> 정규성 검정 결과</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p>
          <a:p>
            <a:pPr algn="ctr"/>
            <a:r>
              <a:rPr lang="ko-KR" altLang="en-US" sz="1000" b="0" i="0" dirty="0">
                <a:solidFill>
                  <a:srgbClr val="374151"/>
                </a:solidFill>
                <a:effectLst/>
                <a:latin typeface="나눔스퀘어 네오 Bold" panose="020B0600000101010101" charset="-127"/>
                <a:ea typeface="나눔스퀘어 네오 Bold" panose="020B0600000101010101" charset="-127"/>
              </a:rPr>
              <a:t>데이터는 </a:t>
            </a:r>
            <a:r>
              <a:rPr lang="ko-KR" altLang="en-US" sz="1000" b="0" i="0" dirty="0">
                <a:solidFill>
                  <a:srgbClr val="FF0000"/>
                </a:solidFill>
                <a:effectLst/>
                <a:latin typeface="나눔스퀘어 네오 Bold" panose="020B0600000101010101" charset="-127"/>
                <a:ea typeface="나눔스퀘어 네오 Bold" panose="020B0600000101010101" charset="-127"/>
              </a:rPr>
              <a:t>정</a:t>
            </a:r>
            <a:r>
              <a:rPr lang="ko-KR" altLang="en-US" sz="1000" dirty="0">
                <a:solidFill>
                  <a:srgbClr val="FF0000"/>
                </a:solidFill>
                <a:latin typeface="나눔스퀘어 네오 Bold" panose="020B0600000101010101" charset="-127"/>
                <a:ea typeface="나눔스퀘어 네오 Bold" panose="020B0600000101010101" charset="-127"/>
              </a:rPr>
              <a:t>규분포</a:t>
            </a:r>
            <a:r>
              <a:rPr lang="ko-KR" altLang="en-US" sz="1000" dirty="0">
                <a:solidFill>
                  <a:srgbClr val="374151"/>
                </a:solidFill>
                <a:latin typeface="나눔스퀘어 네오 Bold" panose="020B0600000101010101" charset="-127"/>
                <a:ea typeface="나눔스퀘어 네오 Bold" panose="020B0600000101010101" charset="-127"/>
              </a:rPr>
              <a:t>를 </a:t>
            </a:r>
            <a:r>
              <a:rPr lang="ko-KR" altLang="en-US" sz="1000" b="0" i="0" dirty="0">
                <a:solidFill>
                  <a:srgbClr val="374151"/>
                </a:solidFill>
                <a:effectLst/>
                <a:latin typeface="나눔스퀘어 네오 Bold" panose="020B0600000101010101" charset="-127"/>
                <a:ea typeface="나눔스퀘어 네오 Bold" panose="020B0600000101010101" charset="-127"/>
              </a:rPr>
              <a:t>따르지 않는다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p>
          <a:p>
            <a:pPr algn="ctr"/>
            <a:r>
              <a:rPr lang="en-US" altLang="ko-KR" sz="1000" b="0" i="0" dirty="0">
                <a:solidFill>
                  <a:srgbClr val="374151"/>
                </a:solidFill>
                <a:effectLst/>
                <a:latin typeface="나눔스퀘어 네오 Bold" panose="020B0600000101010101" charset="-127"/>
                <a:ea typeface="나눔스퀘어 네오 Bold" panose="020B0600000101010101" charset="-127"/>
              </a:rPr>
              <a:t>Kruskal-wails </a:t>
            </a:r>
            <a:r>
              <a:rPr lang="ko-KR" altLang="en-US" sz="1000" b="0" i="0" dirty="0">
                <a:solidFill>
                  <a:srgbClr val="374151"/>
                </a:solidFill>
                <a:effectLst/>
                <a:latin typeface="나눔스퀘어 네오 Bold" panose="020B0600000101010101" charset="-127"/>
                <a:ea typeface="나눔스퀘어 네오 Bold" panose="020B0600000101010101" charset="-127"/>
              </a:rPr>
              <a:t>분석에서 통계량은 </a:t>
            </a:r>
            <a:r>
              <a:rPr lang="en-US" altLang="ko-KR" sz="1000" dirty="0">
                <a:solidFill>
                  <a:srgbClr val="374151"/>
                </a:solidFill>
                <a:latin typeface="나눔스퀘어 네오 Bold" panose="020B0600000101010101" charset="-127"/>
                <a:ea typeface="나눔스퀘어 네오 Bold" panose="020B0600000101010101" charset="-127"/>
              </a:rPr>
              <a:t>964</a:t>
            </a:r>
            <a:r>
              <a:rPr lang="ko-KR" altLang="en-US" sz="1000" b="0" i="0" dirty="0">
                <a:solidFill>
                  <a:srgbClr val="374151"/>
                </a:solidFill>
                <a:effectLst/>
                <a:latin typeface="나눔스퀘어 네오 Bold" panose="020B0600000101010101" charset="-127"/>
                <a:ea typeface="나눔스퀘어 네오 Bold" panose="020B0600000101010101" charset="-127"/>
              </a:rPr>
              <a:t>로</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그룹 간 변동이 그룹 내 변동에 비해 크다는 것을 나타낸다</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또한</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err="1">
                <a:solidFill>
                  <a:srgbClr val="374151"/>
                </a:solidFill>
                <a:effectLst/>
                <a:latin typeface="나눔스퀘어 네오 Bold" panose="020B0600000101010101" charset="-127"/>
                <a:ea typeface="나눔스퀘어 네오 Bold" panose="020B0600000101010101" charset="-127"/>
              </a:rPr>
              <a:t>귀무가설인</a:t>
            </a:r>
            <a:r>
              <a:rPr lang="ko-KR" altLang="en-US" sz="1000" b="0" i="0" dirty="0">
                <a:solidFill>
                  <a:srgbClr val="374151"/>
                </a:solidFill>
                <a:effectLst/>
                <a:latin typeface="나눔스퀘어 네오 Bold" panose="020B0600000101010101" charset="-127"/>
                <a:ea typeface="나눔스퀘어 네오 Bold" panose="020B0600000101010101" charset="-127"/>
              </a:rPr>
              <a:t> </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effectLst/>
                <a:latin typeface="나눔스퀘어 네오 Bold" panose="020B0600000101010101" charset="-127"/>
                <a:ea typeface="나눔스퀘어 네오 Bold" panose="020B0600000101010101" charset="-127"/>
              </a:rPr>
              <a:t>그룹 간의 평균 차이가 없다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374151"/>
                </a:solidFill>
                <a:effectLst/>
                <a:latin typeface="나눔스퀘어 네오 Bold" panose="020B0600000101010101" charset="-127"/>
                <a:ea typeface="나눔스퀘어 네오 Bold" panose="020B0600000101010101" charset="-127"/>
              </a:rPr>
              <a:t>를 </a:t>
            </a:r>
            <a:endParaRPr lang="en-US" altLang="ko-KR" sz="1000" b="0" i="0" dirty="0">
              <a:solidFill>
                <a:srgbClr val="374151"/>
              </a:solidFill>
              <a:effectLst/>
              <a:latin typeface="나눔스퀘어 네오 Bold" panose="020B0600000101010101" charset="-127"/>
              <a:ea typeface="나눔스퀘어 네오 Bold" panose="020B0600000101010101" charset="-127"/>
            </a:endParaRPr>
          </a:p>
          <a:p>
            <a:pPr algn="ctr"/>
            <a:r>
              <a:rPr lang="en-US" altLang="ko-KR" sz="1000" b="0" i="0" dirty="0">
                <a:solidFill>
                  <a:srgbClr val="374151"/>
                </a:solidFill>
                <a:effectLst/>
                <a:latin typeface="나눔스퀘어 네오 Bold" panose="020B0600000101010101" charset="-127"/>
                <a:ea typeface="나눔스퀘어 네오 Bold" panose="020B0600000101010101" charset="-127"/>
              </a:rPr>
              <a:t>p-value 0.05</a:t>
            </a:r>
            <a:r>
              <a:rPr lang="ko-KR" altLang="en-US" sz="1000" b="0" i="0" dirty="0">
                <a:solidFill>
                  <a:srgbClr val="374151"/>
                </a:solidFill>
                <a:effectLst/>
                <a:latin typeface="나눔스퀘어 네오 Bold" panose="020B0600000101010101" charset="-127"/>
                <a:ea typeface="나눔스퀘어 네오 Bold" panose="020B0600000101010101" charset="-127"/>
              </a:rPr>
              <a:t>보다 작은 값으로 기각하여</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대립가설 </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FF0000"/>
                </a:solidFill>
                <a:effectLst/>
                <a:latin typeface="나눔스퀘어 네오 Bold" panose="020B0600000101010101" charset="-127"/>
                <a:ea typeface="나눔스퀘어 네오 Bold" panose="020B0600000101010101" charset="-127"/>
              </a:rPr>
              <a:t>운동 그룹 간의 평균 차이가 있다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374151"/>
                </a:solidFill>
                <a:effectLst/>
                <a:latin typeface="나눔스퀘어 네오 Bold" panose="020B0600000101010101" charset="-127"/>
                <a:ea typeface="나눔스퀘어 네오 Bold" panose="020B0600000101010101" charset="-127"/>
              </a:rPr>
              <a:t>를 채택한다</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endParaRPr lang="ko-KR" altLang="en-US" sz="1000" dirty="0">
              <a:latin typeface="나눔스퀘어 네오 Bold" panose="020B0600000101010101" charset="-127"/>
              <a:ea typeface="나눔스퀘어 네오 Bold" panose="020B0600000101010101" charset="-127"/>
            </a:endParaRPr>
          </a:p>
        </p:txBody>
      </p:sp>
      <p:sp>
        <p:nvSpPr>
          <p:cNvPr id="51" name="사각형: 둥근 모서리 50">
            <a:extLst>
              <a:ext uri="{FF2B5EF4-FFF2-40B4-BE49-F238E27FC236}">
                <a16:creationId xmlns:a16="http://schemas.microsoft.com/office/drawing/2014/main" id="{96DE30BF-69D8-D2BE-D7BA-3AF3CD490A12}"/>
              </a:ext>
            </a:extLst>
          </p:cNvPr>
          <p:cNvSpPr/>
          <p:nvPr/>
        </p:nvSpPr>
        <p:spPr>
          <a:xfrm>
            <a:off x="4844471" y="1882586"/>
            <a:ext cx="2948149" cy="73702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그림 51">
            <a:extLst>
              <a:ext uri="{FF2B5EF4-FFF2-40B4-BE49-F238E27FC236}">
                <a16:creationId xmlns:a16="http://schemas.microsoft.com/office/drawing/2014/main" id="{785B68F4-BC94-51D4-CABD-D1D4EB2C01F9}"/>
              </a:ext>
            </a:extLst>
          </p:cNvPr>
          <p:cNvPicPr>
            <a:picLocks noChangeAspect="1"/>
          </p:cNvPicPr>
          <p:nvPr/>
        </p:nvPicPr>
        <p:blipFill>
          <a:blip r:embed="rId8"/>
          <a:stretch>
            <a:fillRect/>
          </a:stretch>
        </p:blipFill>
        <p:spPr>
          <a:xfrm>
            <a:off x="4916267" y="1969117"/>
            <a:ext cx="2857500" cy="571500"/>
          </a:xfrm>
          <a:prstGeom prst="rect">
            <a:avLst/>
          </a:prstGeom>
        </p:spPr>
      </p:pic>
      <p:sp>
        <p:nvSpPr>
          <p:cNvPr id="53" name="사각형: 둥근 모서리 52">
            <a:extLst>
              <a:ext uri="{FF2B5EF4-FFF2-40B4-BE49-F238E27FC236}">
                <a16:creationId xmlns:a16="http://schemas.microsoft.com/office/drawing/2014/main" id="{50133A7C-F595-197F-B2A4-CE7871282A74}"/>
              </a:ext>
            </a:extLst>
          </p:cNvPr>
          <p:cNvSpPr/>
          <p:nvPr/>
        </p:nvSpPr>
        <p:spPr>
          <a:xfrm>
            <a:off x="4857135" y="2712336"/>
            <a:ext cx="2948149" cy="73702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4" name="그림 53">
            <a:extLst>
              <a:ext uri="{FF2B5EF4-FFF2-40B4-BE49-F238E27FC236}">
                <a16:creationId xmlns:a16="http://schemas.microsoft.com/office/drawing/2014/main" id="{8FA4E281-F656-3397-02E2-3B67A264C912}"/>
              </a:ext>
            </a:extLst>
          </p:cNvPr>
          <p:cNvPicPr>
            <a:picLocks noChangeAspect="1"/>
          </p:cNvPicPr>
          <p:nvPr/>
        </p:nvPicPr>
        <p:blipFill>
          <a:blip r:embed="rId9"/>
          <a:stretch>
            <a:fillRect/>
          </a:stretch>
        </p:blipFill>
        <p:spPr>
          <a:xfrm>
            <a:off x="4872752" y="2791095"/>
            <a:ext cx="2909410" cy="571500"/>
          </a:xfrm>
          <a:prstGeom prst="rect">
            <a:avLst/>
          </a:prstGeom>
        </p:spPr>
      </p:pic>
      <p:sp>
        <p:nvSpPr>
          <p:cNvPr id="55" name="TextBox 54">
            <a:extLst>
              <a:ext uri="{FF2B5EF4-FFF2-40B4-BE49-F238E27FC236}">
                <a16:creationId xmlns:a16="http://schemas.microsoft.com/office/drawing/2014/main" id="{608405A7-0AC4-0937-8D06-DF4EB8CDD299}"/>
              </a:ext>
            </a:extLst>
          </p:cNvPr>
          <p:cNvSpPr txBox="1"/>
          <p:nvPr/>
        </p:nvSpPr>
        <p:spPr>
          <a:xfrm>
            <a:off x="4396167" y="1421907"/>
            <a:ext cx="3820706" cy="338554"/>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sz="1600" dirty="0"/>
              <a:t>Kruskal-Wails  </a:t>
            </a:r>
            <a:r>
              <a:rPr lang="ko-KR" altLang="en-US" sz="1600" dirty="0"/>
              <a:t>분석 결과</a:t>
            </a:r>
          </a:p>
        </p:txBody>
      </p:sp>
    </p:spTree>
    <p:extLst>
      <p:ext uri="{BB962C8B-B14F-4D97-AF65-F5344CB8AC3E}">
        <p14:creationId xmlns:p14="http://schemas.microsoft.com/office/powerpoint/2010/main" val="4762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사각형: 둥근 모서리 1079">
            <a:extLst>
              <a:ext uri="{FF2B5EF4-FFF2-40B4-BE49-F238E27FC236}">
                <a16:creationId xmlns:a16="http://schemas.microsoft.com/office/drawing/2014/main" id="{1A8C71CC-36A1-7AA6-168B-9307DBF11C30}"/>
              </a:ext>
            </a:extLst>
          </p:cNvPr>
          <p:cNvSpPr/>
          <p:nvPr/>
        </p:nvSpPr>
        <p:spPr>
          <a:xfrm flipV="1">
            <a:off x="8930138" y="4759728"/>
            <a:ext cx="2844000" cy="79707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84736490-FE21-DC55-F2D6-2DFE34B17D70}"/>
              </a:ext>
            </a:extLst>
          </p:cNvPr>
          <p:cNvSpPr txBox="1"/>
          <p:nvPr/>
        </p:nvSpPr>
        <p:spPr>
          <a:xfrm>
            <a:off x="8806134" y="4706614"/>
            <a:ext cx="3063461" cy="829651"/>
          </a:xfrm>
          <a:prstGeom prst="rect">
            <a:avLst/>
          </a:prstGeom>
          <a:noFill/>
        </p:spPr>
        <p:txBody>
          <a:bodyPr wrap="square" rtlCol="0">
            <a:spAutoFit/>
          </a:bodyPr>
          <a:lstStyle/>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유사도 베이스의 다양한 운동 추천 최적화 모델</a:t>
            </a:r>
            <a:endParaRPr lang="en-US" altLang="ko-KR" sz="1100" dirty="0">
              <a:latin typeface="나눔스퀘어 네오 Bold" panose="00000800000000000000" pitchFamily="2" charset="-127"/>
              <a:ea typeface="나눔스퀘어 네오 Bold" panose="00000800000000000000" pitchFamily="2" charset="-127"/>
            </a:endParaRPr>
          </a:p>
          <a:p>
            <a:pPr algn="ctr">
              <a:lnSpc>
                <a:spcPct val="150000"/>
              </a:lnSpc>
            </a:pP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여러가지 원하는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신체 데이터 </a:t>
            </a:r>
            <a:endParaRPr lang="en-US" altLang="ko-KR" sz="1100" dirty="0">
              <a:solidFill>
                <a:srgbClr val="C00000"/>
              </a:solidFill>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100" dirty="0">
                <a:solidFill>
                  <a:srgbClr val="C00000"/>
                </a:solidFill>
                <a:latin typeface="나눔스퀘어 네오 Bold" panose="00000800000000000000" pitchFamily="2" charset="-127"/>
                <a:ea typeface="나눔스퀘어 네오 Bold" panose="00000800000000000000" pitchFamily="2" charset="-127"/>
              </a:rPr>
              <a:t>선택을 통한 효과위주</a:t>
            </a:r>
            <a:r>
              <a:rPr lang="en-US" altLang="ko-KR" sz="1100" dirty="0">
                <a:latin typeface="나눔스퀘어 네오 Bold" panose="00000800000000000000" pitchFamily="2" charset="-127"/>
                <a:ea typeface="나눔스퀘어 네오 Bold" panose="00000800000000000000" pitchFamily="2" charset="-127"/>
              </a:rPr>
              <a:t>)</a:t>
            </a:r>
          </a:p>
        </p:txBody>
      </p:sp>
      <p:sp>
        <p:nvSpPr>
          <p:cNvPr id="1081" name="사각형: 둥근 모서리 1080">
            <a:extLst>
              <a:ext uri="{FF2B5EF4-FFF2-40B4-BE49-F238E27FC236}">
                <a16:creationId xmlns:a16="http://schemas.microsoft.com/office/drawing/2014/main" id="{3F932080-9B93-E7C3-A6F0-A74FF1DD0EC7}"/>
              </a:ext>
            </a:extLst>
          </p:cNvPr>
          <p:cNvSpPr/>
          <p:nvPr/>
        </p:nvSpPr>
        <p:spPr>
          <a:xfrm flipV="1">
            <a:off x="8940011" y="5928462"/>
            <a:ext cx="2844000" cy="32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8" name="사각형: 둥근 모서리 1077">
            <a:extLst>
              <a:ext uri="{FF2B5EF4-FFF2-40B4-BE49-F238E27FC236}">
                <a16:creationId xmlns:a16="http://schemas.microsoft.com/office/drawing/2014/main" id="{B692C8D1-5B1A-2EA1-16A6-014C54E301BE}"/>
              </a:ext>
            </a:extLst>
          </p:cNvPr>
          <p:cNvSpPr/>
          <p:nvPr/>
        </p:nvSpPr>
        <p:spPr>
          <a:xfrm flipV="1">
            <a:off x="8930138" y="3746689"/>
            <a:ext cx="2844000" cy="68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1" name="사각형: 둥근 모서리 1070">
            <a:extLst>
              <a:ext uri="{FF2B5EF4-FFF2-40B4-BE49-F238E27FC236}">
                <a16:creationId xmlns:a16="http://schemas.microsoft.com/office/drawing/2014/main" id="{8E6CCA04-0E48-6C2B-863F-3415958B6794}"/>
              </a:ext>
            </a:extLst>
          </p:cNvPr>
          <p:cNvSpPr/>
          <p:nvPr/>
        </p:nvSpPr>
        <p:spPr>
          <a:xfrm flipV="1">
            <a:off x="3946466" y="4914360"/>
            <a:ext cx="2384582" cy="1313998"/>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2" name="사각형: 둥근 모서리 1041">
            <a:extLst>
              <a:ext uri="{FF2B5EF4-FFF2-40B4-BE49-F238E27FC236}">
                <a16:creationId xmlns:a16="http://schemas.microsoft.com/office/drawing/2014/main" id="{3A426D4A-3B5D-E116-68D5-F97624C150B0}"/>
              </a:ext>
            </a:extLst>
          </p:cNvPr>
          <p:cNvSpPr/>
          <p:nvPr/>
        </p:nvSpPr>
        <p:spPr>
          <a:xfrm flipV="1">
            <a:off x="4137398" y="515513"/>
            <a:ext cx="3744000" cy="289247"/>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11B21E80-720F-7F76-2C17-445875C92BBA}"/>
              </a:ext>
            </a:extLst>
          </p:cNvPr>
          <p:cNvSpPr/>
          <p:nvPr/>
        </p:nvSpPr>
        <p:spPr>
          <a:xfrm>
            <a:off x="336000" y="1125517"/>
            <a:ext cx="2808000" cy="5292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4DCEC9F7-EB6D-31EC-5E65-D4FE824913C3}"/>
              </a:ext>
            </a:extLst>
          </p:cNvPr>
          <p:cNvSpPr/>
          <p:nvPr/>
        </p:nvSpPr>
        <p:spPr>
          <a:xfrm flipV="1">
            <a:off x="8999810" y="644858"/>
            <a:ext cx="270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2E7C9C53-2A45-7330-0A2E-734583F00327}"/>
              </a:ext>
            </a:extLst>
          </p:cNvPr>
          <p:cNvSpPr/>
          <p:nvPr/>
        </p:nvSpPr>
        <p:spPr>
          <a:xfrm flipV="1">
            <a:off x="493477" y="1586702"/>
            <a:ext cx="2520000" cy="32375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19" name="TextBox 18">
            <a:extLst>
              <a:ext uri="{FF2B5EF4-FFF2-40B4-BE49-F238E27FC236}">
                <a16:creationId xmlns:a16="http://schemas.microsoft.com/office/drawing/2014/main" id="{D8A33BF8-2A9C-EB0A-E59A-4C5EC0F21A69}"/>
              </a:ext>
            </a:extLst>
          </p:cNvPr>
          <p:cNvSpPr txBox="1"/>
          <p:nvPr/>
        </p:nvSpPr>
        <p:spPr>
          <a:xfrm>
            <a:off x="449083" y="968138"/>
            <a:ext cx="2581835" cy="307777"/>
          </a:xfrm>
          <a:prstGeom prst="rect">
            <a:avLst/>
          </a:prstGeom>
          <a:noFill/>
        </p:spPr>
        <p:txBody>
          <a:bodyPr wrap="square" rtlCol="0">
            <a:spAutoFit/>
          </a:bodyPr>
          <a:lstStyle/>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추천시스템 데이터셋</a:t>
            </a:r>
          </a:p>
        </p:txBody>
      </p:sp>
      <p:sp>
        <p:nvSpPr>
          <p:cNvPr id="20" name="TextBox 19">
            <a:extLst>
              <a:ext uri="{FF2B5EF4-FFF2-40B4-BE49-F238E27FC236}">
                <a16:creationId xmlns:a16="http://schemas.microsoft.com/office/drawing/2014/main" id="{2B04F4A6-E09F-C0D8-F49E-0A635D512B9B}"/>
              </a:ext>
            </a:extLst>
          </p:cNvPr>
          <p:cNvSpPr txBox="1"/>
          <p:nvPr/>
        </p:nvSpPr>
        <p:spPr>
          <a:xfrm>
            <a:off x="454702" y="1889876"/>
            <a:ext cx="2520000" cy="230832"/>
          </a:xfrm>
          <a:prstGeom prst="rect">
            <a:avLst/>
          </a:prstGeom>
          <a:noFill/>
        </p:spPr>
        <p:txBody>
          <a:bodyPr wrap="square" rtlCol="0">
            <a:spAutoFit/>
          </a:bodyPr>
          <a:lstStyle/>
          <a:p>
            <a:pPr algn="ctr"/>
            <a:r>
              <a:rPr lang="en-US" altLang="ko-KR" sz="900" dirty="0">
                <a:latin typeface="나눔스퀘어 네오 Bold" panose="00000800000000000000" pitchFamily="2" charset="-127"/>
                <a:ea typeface="나눔스퀘어 네오 Bold" panose="00000800000000000000" pitchFamily="2" charset="-127"/>
              </a:rPr>
              <a:t>(2019</a:t>
            </a:r>
            <a:r>
              <a:rPr lang="ko-KR" altLang="en-US" sz="900" dirty="0">
                <a:latin typeface="나눔스퀘어 네오 Bold" panose="00000800000000000000" pitchFamily="2" charset="-127"/>
                <a:ea typeface="나눔스퀘어 네오 Bold" panose="00000800000000000000" pitchFamily="2" charset="-127"/>
              </a:rPr>
              <a:t>년 </a:t>
            </a:r>
            <a:r>
              <a:rPr lang="en-US" altLang="ko-KR" sz="900" dirty="0">
                <a:latin typeface="나눔스퀘어 네오 Bold" panose="00000800000000000000" pitchFamily="2" charset="-127"/>
                <a:ea typeface="나눔스퀘어 네오 Bold" panose="00000800000000000000" pitchFamily="2" charset="-127"/>
              </a:rPr>
              <a:t>4</a:t>
            </a:r>
            <a:r>
              <a:rPr lang="ko-KR" altLang="en-US" sz="900" dirty="0">
                <a:latin typeface="나눔스퀘어 네오 Bold" panose="00000800000000000000" pitchFamily="2" charset="-127"/>
                <a:ea typeface="나눔스퀘어 네오 Bold" panose="00000800000000000000" pitchFamily="2" charset="-127"/>
              </a:rPr>
              <a:t>월 </a:t>
            </a:r>
            <a:r>
              <a:rPr lang="en-US" altLang="ko-KR" sz="900" dirty="0">
                <a:latin typeface="나눔스퀘어 네오 Bold" panose="00000800000000000000" pitchFamily="2" charset="-127"/>
                <a:ea typeface="나눔스퀘어 네오 Bold" panose="00000800000000000000" pitchFamily="2" charset="-127"/>
              </a:rPr>
              <a:t>~ 2023</a:t>
            </a:r>
            <a:r>
              <a:rPr lang="ko-KR" altLang="en-US" sz="900" dirty="0">
                <a:latin typeface="나눔스퀘어 네오 Bold" panose="00000800000000000000" pitchFamily="2" charset="-127"/>
                <a:ea typeface="나눔스퀘어 네오 Bold" panose="00000800000000000000" pitchFamily="2" charset="-127"/>
              </a:rPr>
              <a:t>년 </a:t>
            </a:r>
            <a:r>
              <a:rPr lang="en-US" altLang="ko-KR" sz="900" dirty="0">
                <a:latin typeface="나눔스퀘어 네오 Bold" panose="00000800000000000000" pitchFamily="2" charset="-127"/>
                <a:ea typeface="나눔스퀘어 네오 Bold" panose="00000800000000000000" pitchFamily="2" charset="-127"/>
              </a:rPr>
              <a:t>4</a:t>
            </a:r>
            <a:r>
              <a:rPr lang="ko-KR" altLang="en-US" sz="900" dirty="0">
                <a:latin typeface="나눔스퀘어 네오 Bold" panose="00000800000000000000" pitchFamily="2" charset="-127"/>
                <a:ea typeface="나눔스퀘어 네오 Bold" panose="00000800000000000000" pitchFamily="2" charset="-127"/>
              </a:rPr>
              <a:t>월</a:t>
            </a:r>
            <a:r>
              <a:rPr lang="en-US" altLang="ko-KR" sz="900" dirty="0">
                <a:latin typeface="나눔스퀘어 네오 Bold" panose="00000800000000000000" pitchFamily="2" charset="-127"/>
                <a:ea typeface="나눔스퀘어 네오 Bold" panose="00000800000000000000" pitchFamily="2" charset="-127"/>
              </a:rPr>
              <a:t>)</a:t>
            </a:r>
            <a:endParaRPr lang="ko-KR" altLang="en-US" sz="900" dirty="0">
              <a:latin typeface="나눔스퀘어 네오 Bold" panose="00000800000000000000" pitchFamily="2" charset="-127"/>
              <a:ea typeface="나눔스퀘어 네오 Bold" panose="00000800000000000000" pitchFamily="2" charset="-127"/>
            </a:endParaRPr>
          </a:p>
        </p:txBody>
      </p:sp>
      <p:pic>
        <p:nvPicPr>
          <p:cNvPr id="1048" name="Picture 24">
            <a:extLst>
              <a:ext uri="{FF2B5EF4-FFF2-40B4-BE49-F238E27FC236}">
                <a16:creationId xmlns:a16="http://schemas.microsoft.com/office/drawing/2014/main" id="{46841A54-07A3-730B-DA3A-3B3BDDC7E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17" y="5270410"/>
            <a:ext cx="882533" cy="103727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8E515A35-23EC-8112-FEB2-3155566FB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7092" y="5270410"/>
            <a:ext cx="909664" cy="1079136"/>
          </a:xfrm>
          <a:prstGeom prst="rect">
            <a:avLst/>
          </a:prstGeom>
          <a:noFill/>
          <a:extLst>
            <a:ext uri="{909E8E84-426E-40DD-AFC4-6F175D3DCCD1}">
              <a14:hiddenFill xmlns:a14="http://schemas.microsoft.com/office/drawing/2010/main">
                <a:solidFill>
                  <a:srgbClr val="FFFFFF"/>
                </a:solidFill>
              </a14:hiddenFill>
            </a:ext>
          </a:extLst>
        </p:spPr>
      </p:pic>
      <p:cxnSp>
        <p:nvCxnSpPr>
          <p:cNvPr id="2" name="직선 연결선 1">
            <a:extLst>
              <a:ext uri="{FF2B5EF4-FFF2-40B4-BE49-F238E27FC236}">
                <a16:creationId xmlns:a16="http://schemas.microsoft.com/office/drawing/2014/main" id="{948509DA-52DB-F732-D369-0EC30D1A6428}"/>
              </a:ext>
            </a:extLst>
          </p:cNvPr>
          <p:cNvCxnSpPr>
            <a:cxnSpLocks/>
          </p:cNvCxnSpPr>
          <p:nvPr/>
        </p:nvCxnSpPr>
        <p:spPr>
          <a:xfrm>
            <a:off x="336000" y="6508024"/>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F79449-3FBA-3257-F91D-72D0CE72F953}"/>
              </a:ext>
            </a:extLst>
          </p:cNvPr>
          <p:cNvSpPr txBox="1"/>
          <p:nvPr/>
        </p:nvSpPr>
        <p:spPr>
          <a:xfrm>
            <a:off x="530216" y="1610078"/>
            <a:ext cx="2446523"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체력측정 및 운동처방 종합데이터</a:t>
            </a:r>
          </a:p>
        </p:txBody>
      </p:sp>
      <p:pic>
        <p:nvPicPr>
          <p:cNvPr id="17" name="그림 16">
            <a:extLst>
              <a:ext uri="{FF2B5EF4-FFF2-40B4-BE49-F238E27FC236}">
                <a16:creationId xmlns:a16="http://schemas.microsoft.com/office/drawing/2014/main" id="{F9D0D04A-63F0-68A8-ED19-90098DDF0592}"/>
              </a:ext>
            </a:extLst>
          </p:cNvPr>
          <p:cNvPicPr>
            <a:picLocks noChangeAspect="1"/>
          </p:cNvPicPr>
          <p:nvPr/>
        </p:nvPicPr>
        <p:blipFill>
          <a:blip r:embed="rId3"/>
          <a:stretch>
            <a:fillRect/>
          </a:stretch>
        </p:blipFill>
        <p:spPr>
          <a:xfrm>
            <a:off x="1138078" y="1380135"/>
            <a:ext cx="1177565" cy="196912"/>
          </a:xfrm>
          <a:prstGeom prst="rect">
            <a:avLst/>
          </a:prstGeom>
        </p:spPr>
      </p:pic>
      <p:pic>
        <p:nvPicPr>
          <p:cNvPr id="5122" name="Picture 2">
            <a:extLst>
              <a:ext uri="{FF2B5EF4-FFF2-40B4-BE49-F238E27FC236}">
                <a16:creationId xmlns:a16="http://schemas.microsoft.com/office/drawing/2014/main" id="{A828E9EB-3169-22DA-FE14-B61CA4E84C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2524" y="3843443"/>
            <a:ext cx="471358" cy="47135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EA8E03-C502-083C-9F4F-0BCF170136C7}"/>
              </a:ext>
            </a:extLst>
          </p:cNvPr>
          <p:cNvSpPr txBox="1"/>
          <p:nvPr/>
        </p:nvSpPr>
        <p:spPr>
          <a:xfrm>
            <a:off x="8797426" y="5964027"/>
            <a:ext cx="3090596"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전체 신체데이터를 보고 운동처방을 하는 모델</a:t>
            </a:r>
          </a:p>
        </p:txBody>
      </p:sp>
      <p:sp>
        <p:nvSpPr>
          <p:cNvPr id="30" name="TextBox 29">
            <a:extLst>
              <a:ext uri="{FF2B5EF4-FFF2-40B4-BE49-F238E27FC236}">
                <a16:creationId xmlns:a16="http://schemas.microsoft.com/office/drawing/2014/main" id="{86B48040-CACE-81B9-0E6C-402265568FD0}"/>
              </a:ext>
            </a:extLst>
          </p:cNvPr>
          <p:cNvSpPr txBox="1"/>
          <p:nvPr/>
        </p:nvSpPr>
        <p:spPr>
          <a:xfrm>
            <a:off x="9432567" y="4174132"/>
            <a:ext cx="2302503" cy="246221"/>
          </a:xfrm>
          <a:prstGeom prst="rect">
            <a:avLst/>
          </a:prstGeom>
          <a:noFill/>
        </p:spPr>
        <p:txBody>
          <a:bodyPr wrap="square">
            <a:spAutoFit/>
          </a:bodyPr>
          <a:lstStyle/>
          <a:p>
            <a:pPr algn="ct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자신이 원하는 신체 데이터 선택</a:t>
            </a:r>
            <a:r>
              <a:rPr lang="en-US" altLang="ko-KR" sz="1000" dirty="0">
                <a:latin typeface="나눔스퀘어 네오 Bold" panose="00000800000000000000" pitchFamily="2" charset="-127"/>
                <a:ea typeface="나눔스퀘어 네오 Bold" panose="00000800000000000000" pitchFamily="2" charset="-127"/>
              </a:rPr>
              <a:t>)</a:t>
            </a:r>
          </a:p>
        </p:txBody>
      </p:sp>
      <p:pic>
        <p:nvPicPr>
          <p:cNvPr id="32" name="Picture 20">
            <a:extLst>
              <a:ext uri="{FF2B5EF4-FFF2-40B4-BE49-F238E27FC236}">
                <a16:creationId xmlns:a16="http://schemas.microsoft.com/office/drawing/2014/main" id="{19BC1087-B5F4-98D0-3F4E-6FF704409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2105680"/>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33" name="사각형: 둥근 모서리 32">
            <a:extLst>
              <a:ext uri="{FF2B5EF4-FFF2-40B4-BE49-F238E27FC236}">
                <a16:creationId xmlns:a16="http://schemas.microsoft.com/office/drawing/2014/main" id="{4AB52AB6-566C-4468-3B04-EF10542DC00A}"/>
              </a:ext>
            </a:extLst>
          </p:cNvPr>
          <p:cNvSpPr/>
          <p:nvPr/>
        </p:nvSpPr>
        <p:spPr>
          <a:xfrm flipV="1">
            <a:off x="493477" y="2361417"/>
            <a:ext cx="2520000" cy="54165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1177B60B-5DEF-092A-DEFB-AFABD6728F94}"/>
              </a:ext>
            </a:extLst>
          </p:cNvPr>
          <p:cNvSpPr/>
          <p:nvPr/>
        </p:nvSpPr>
        <p:spPr>
          <a:xfrm flipV="1">
            <a:off x="493477" y="3226549"/>
            <a:ext cx="2520000" cy="84059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A372686-1B8C-B4E8-89DC-05FAB1E2BAD6}"/>
              </a:ext>
            </a:extLst>
          </p:cNvPr>
          <p:cNvSpPr/>
          <p:nvPr/>
        </p:nvSpPr>
        <p:spPr>
          <a:xfrm flipV="1">
            <a:off x="510918" y="4343315"/>
            <a:ext cx="2520000" cy="90460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0D6B0236-AC07-531B-3002-0468428CF001}"/>
              </a:ext>
            </a:extLst>
          </p:cNvPr>
          <p:cNvSpPr txBox="1"/>
          <p:nvPr/>
        </p:nvSpPr>
        <p:spPr>
          <a:xfrm>
            <a:off x="477418" y="2408277"/>
            <a:ext cx="2581835" cy="430887"/>
          </a:xfrm>
          <a:prstGeom prst="rect">
            <a:avLst/>
          </a:prstGeom>
          <a:noFill/>
        </p:spPr>
        <p:txBody>
          <a:bodyPr wrap="square">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각각의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2019</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년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4</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월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 2023</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년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4</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월</a:t>
            </a:r>
            <a:r>
              <a:rPr lang="ko-KR" altLang="en-US" sz="1100" dirty="0">
                <a:latin typeface="나눔스퀘어 네오 Bold" panose="00000800000000000000" pitchFamily="2" charset="-127"/>
                <a:ea typeface="나눔스퀘어 네오 Bold" panose="00000800000000000000" pitchFamily="2" charset="-127"/>
              </a:rPr>
              <a:t>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en-US" altLang="ko-KR" sz="1100" dirty="0">
                <a:latin typeface="나눔스퀘어 네오 Bold" panose="00000800000000000000" pitchFamily="2" charset="-127"/>
                <a:ea typeface="나눔스퀘어 네오 Bold" panose="00000800000000000000" pitchFamily="2" charset="-127"/>
              </a:rPr>
              <a:t>csv</a:t>
            </a:r>
            <a:r>
              <a:rPr lang="ko-KR" altLang="en-US" sz="1100" dirty="0">
                <a:latin typeface="나눔스퀘어 네오 Bold" panose="00000800000000000000" pitchFamily="2" charset="-127"/>
                <a:ea typeface="나눔스퀘어 네오 Bold" panose="00000800000000000000" pitchFamily="2" charset="-127"/>
              </a:rPr>
              <a:t>파일을</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하나의 데이터셋으로 병합</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42" name="Picture 20">
            <a:extLst>
              <a:ext uri="{FF2B5EF4-FFF2-40B4-BE49-F238E27FC236}">
                <a16:creationId xmlns:a16="http://schemas.microsoft.com/office/drawing/2014/main" id="{B3970984-7EEC-0838-8820-54869F8872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294121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4F11BD7-7FC1-BD5E-91B7-A4DF6AEA1229}"/>
              </a:ext>
            </a:extLst>
          </p:cNvPr>
          <p:cNvSpPr txBox="1"/>
          <p:nvPr/>
        </p:nvSpPr>
        <p:spPr>
          <a:xfrm>
            <a:off x="484310" y="3581305"/>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837989, 51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45" name="TextBox 44">
            <a:extLst>
              <a:ext uri="{FF2B5EF4-FFF2-40B4-BE49-F238E27FC236}">
                <a16:creationId xmlns:a16="http://schemas.microsoft.com/office/drawing/2014/main" id="{224066F2-8D5C-1EB7-B040-9BC5EAC350A3}"/>
              </a:ext>
            </a:extLst>
          </p:cNvPr>
          <p:cNvSpPr txBox="1"/>
          <p:nvPr/>
        </p:nvSpPr>
        <p:spPr>
          <a:xfrm>
            <a:off x="1703466" y="3651200"/>
            <a:ext cx="1222621"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837916</a:t>
            </a:r>
          </a:p>
        </p:txBody>
      </p:sp>
      <p:sp>
        <p:nvSpPr>
          <p:cNvPr id="21" name="TextBox 20">
            <a:extLst>
              <a:ext uri="{FF2B5EF4-FFF2-40B4-BE49-F238E27FC236}">
                <a16:creationId xmlns:a16="http://schemas.microsoft.com/office/drawing/2014/main" id="{6EDF1262-BEDA-9979-BF96-C3F8FA75C4A7}"/>
              </a:ext>
            </a:extLst>
          </p:cNvPr>
          <p:cNvSpPr txBox="1"/>
          <p:nvPr/>
        </p:nvSpPr>
        <p:spPr>
          <a:xfrm>
            <a:off x="270011" y="3258709"/>
            <a:ext cx="2942650"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선택한 운동</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a:latin typeface="나눔스퀘어 네오 Bold" panose="00000800000000000000" pitchFamily="2" charset="-127"/>
                <a:ea typeface="나눔스퀘어 네오 Bold" panose="00000800000000000000" pitchFamily="2" charset="-127"/>
              </a:rPr>
              <a:t>체중으로 가정</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이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없는 행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drop</a:t>
            </a:r>
          </a:p>
        </p:txBody>
      </p:sp>
      <p:sp>
        <p:nvSpPr>
          <p:cNvPr id="3" name="사각형: 둥근 모서리 2">
            <a:extLst>
              <a:ext uri="{FF2B5EF4-FFF2-40B4-BE49-F238E27FC236}">
                <a16:creationId xmlns:a16="http://schemas.microsoft.com/office/drawing/2014/main" id="{49AA007A-FA40-0860-81C8-B97F8E64A400}"/>
              </a:ext>
            </a:extLst>
          </p:cNvPr>
          <p:cNvSpPr/>
          <p:nvPr/>
        </p:nvSpPr>
        <p:spPr>
          <a:xfrm>
            <a:off x="606000" y="3557016"/>
            <a:ext cx="2283010" cy="441826"/>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4" name="Picture 4">
            <a:extLst>
              <a:ext uri="{FF2B5EF4-FFF2-40B4-BE49-F238E27FC236}">
                <a16:creationId xmlns:a16="http://schemas.microsoft.com/office/drawing/2014/main" id="{C4AB7272-78C9-9371-1A6C-EC9258B96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4686" y="3647777"/>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48" name="사각형: 둥근 모서리 47">
            <a:extLst>
              <a:ext uri="{FF2B5EF4-FFF2-40B4-BE49-F238E27FC236}">
                <a16:creationId xmlns:a16="http://schemas.microsoft.com/office/drawing/2014/main" id="{234CE6D7-516A-0FE1-E08C-0473458B31FE}"/>
              </a:ext>
            </a:extLst>
          </p:cNvPr>
          <p:cNvSpPr/>
          <p:nvPr/>
        </p:nvSpPr>
        <p:spPr>
          <a:xfrm>
            <a:off x="3813398" y="426721"/>
            <a:ext cx="4392000" cy="599079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437A3679-CC0C-63D2-9693-ECAE26BF1C4B}"/>
              </a:ext>
            </a:extLst>
          </p:cNvPr>
          <p:cNvSpPr/>
          <p:nvPr/>
        </p:nvSpPr>
        <p:spPr>
          <a:xfrm>
            <a:off x="8823273" y="3554030"/>
            <a:ext cx="3035203" cy="286348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Picture 20">
            <a:extLst>
              <a:ext uri="{FF2B5EF4-FFF2-40B4-BE49-F238E27FC236}">
                <a16:creationId xmlns:a16="http://schemas.microsoft.com/office/drawing/2014/main" id="{B5F25367-38E1-2391-159F-1EBFB5553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4087699"/>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59" name="사각형: 둥근 모서리 58">
            <a:extLst>
              <a:ext uri="{FF2B5EF4-FFF2-40B4-BE49-F238E27FC236}">
                <a16:creationId xmlns:a16="http://schemas.microsoft.com/office/drawing/2014/main" id="{5F868E8B-E324-7718-3F4D-7B6CCD4CACA5}"/>
              </a:ext>
            </a:extLst>
          </p:cNvPr>
          <p:cNvSpPr/>
          <p:nvPr/>
        </p:nvSpPr>
        <p:spPr>
          <a:xfrm>
            <a:off x="606000" y="4806471"/>
            <a:ext cx="2283010" cy="40254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1787FDC-1A79-35CE-09E2-F51325686E6E}"/>
              </a:ext>
            </a:extLst>
          </p:cNvPr>
          <p:cNvSpPr txBox="1"/>
          <p:nvPr/>
        </p:nvSpPr>
        <p:spPr>
          <a:xfrm>
            <a:off x="412847" y="4339014"/>
            <a:ext cx="2710976" cy="415498"/>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사용자가 선택한 운동의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solidFill>
                  <a:srgbClr val="C00000"/>
                </a:solidFill>
                <a:latin typeface="나눔스퀘어 네오 Bold" panose="00000800000000000000" pitchFamily="2" charset="-127"/>
                <a:ea typeface="나눔스퀘어 네오 Bold" panose="00000800000000000000" pitchFamily="2" charset="-127"/>
              </a:rPr>
              <a:t>이상치를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IQR(1.2)</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기반으로 제거</a:t>
            </a:r>
            <a:r>
              <a:rPr lang="ko-KR" altLang="en-US" sz="1050" dirty="0">
                <a:latin typeface="나눔스퀘어 네오 Bold" panose="00000800000000000000" pitchFamily="2" charset="-127"/>
                <a:ea typeface="나눔스퀘어 네오 Bold" panose="00000800000000000000" pitchFamily="2" charset="-127"/>
              </a:rPr>
              <a:t> </a:t>
            </a:r>
            <a:r>
              <a:rPr lang="en-US" altLang="ko-KR" sz="1050" dirty="0">
                <a:latin typeface="나눔스퀘어 네오 Bold" panose="00000800000000000000" pitchFamily="2" charset="-127"/>
                <a:ea typeface="나눔스퀘어 네오 Bold" panose="00000800000000000000" pitchFamily="2" charset="-127"/>
              </a:rPr>
              <a:t>(ex: </a:t>
            </a:r>
            <a:r>
              <a:rPr lang="ko-KR" altLang="en-US" sz="1050" dirty="0">
                <a:latin typeface="나눔스퀘어 네오 Bold" panose="00000800000000000000" pitchFamily="2" charset="-127"/>
                <a:ea typeface="나눔스퀘어 네오 Bold" panose="00000800000000000000" pitchFamily="2" charset="-127"/>
              </a:rPr>
              <a:t>키</a:t>
            </a:r>
            <a:r>
              <a:rPr lang="en-US" altLang="ko-KR" sz="1050" dirty="0">
                <a:latin typeface="나눔스퀘어 네오 Bold" panose="00000800000000000000" pitchFamily="2" charset="-127"/>
                <a:ea typeface="나눔스퀘어 네오 Bold" panose="00000800000000000000" pitchFamily="2" charset="-127"/>
              </a:rPr>
              <a:t>)</a:t>
            </a:r>
          </a:p>
        </p:txBody>
      </p:sp>
      <p:sp>
        <p:nvSpPr>
          <p:cNvPr id="61" name="TextBox 60">
            <a:extLst>
              <a:ext uri="{FF2B5EF4-FFF2-40B4-BE49-F238E27FC236}">
                <a16:creationId xmlns:a16="http://schemas.microsoft.com/office/drawing/2014/main" id="{C3CE5608-CC6C-4BAE-B0C0-4E2DCED17E51}"/>
              </a:ext>
            </a:extLst>
          </p:cNvPr>
          <p:cNvSpPr txBox="1"/>
          <p:nvPr/>
        </p:nvSpPr>
        <p:spPr>
          <a:xfrm>
            <a:off x="484310" y="4807969"/>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837918, 51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62" name="TextBox 61">
            <a:extLst>
              <a:ext uri="{FF2B5EF4-FFF2-40B4-BE49-F238E27FC236}">
                <a16:creationId xmlns:a16="http://schemas.microsoft.com/office/drawing/2014/main" id="{8DC5A8F4-234A-B46B-ACEA-F40864D1B86A}"/>
              </a:ext>
            </a:extLst>
          </p:cNvPr>
          <p:cNvSpPr txBox="1"/>
          <p:nvPr/>
        </p:nvSpPr>
        <p:spPr>
          <a:xfrm>
            <a:off x="1734751" y="4807969"/>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814857, 51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pic>
        <p:nvPicPr>
          <p:cNvPr id="63" name="Picture 4">
            <a:extLst>
              <a:ext uri="{FF2B5EF4-FFF2-40B4-BE49-F238E27FC236}">
                <a16:creationId xmlns:a16="http://schemas.microsoft.com/office/drawing/2014/main" id="{5FCF5AE1-6BBC-92E1-E850-653312553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564" y="4868383"/>
            <a:ext cx="288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a:extLst>
              <a:ext uri="{FF2B5EF4-FFF2-40B4-BE49-F238E27FC236}">
                <a16:creationId xmlns:a16="http://schemas.microsoft.com/office/drawing/2014/main" id="{9810D8A1-7669-D76F-AB66-6C19CA7E8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564" y="5631893"/>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025" name="사각형: 둥근 모서리 1024">
            <a:extLst>
              <a:ext uri="{FF2B5EF4-FFF2-40B4-BE49-F238E27FC236}">
                <a16:creationId xmlns:a16="http://schemas.microsoft.com/office/drawing/2014/main" id="{1F824C0C-24AF-683A-F379-266EC847A64D}"/>
              </a:ext>
            </a:extLst>
          </p:cNvPr>
          <p:cNvSpPr/>
          <p:nvPr/>
        </p:nvSpPr>
        <p:spPr>
          <a:xfrm flipV="1">
            <a:off x="3963496" y="1098853"/>
            <a:ext cx="1574054"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그림 1025">
            <a:extLst>
              <a:ext uri="{FF2B5EF4-FFF2-40B4-BE49-F238E27FC236}">
                <a16:creationId xmlns:a16="http://schemas.microsoft.com/office/drawing/2014/main" id="{FFEAE327-27B9-9D4B-4C42-9F665BC3AEB5}"/>
              </a:ext>
            </a:extLst>
          </p:cNvPr>
          <p:cNvPicPr>
            <a:picLocks noChangeAspect="1"/>
          </p:cNvPicPr>
          <p:nvPr/>
        </p:nvPicPr>
        <p:blipFill>
          <a:blip r:embed="rId10"/>
          <a:stretch>
            <a:fillRect/>
          </a:stretch>
        </p:blipFill>
        <p:spPr>
          <a:xfrm>
            <a:off x="4059698" y="2115290"/>
            <a:ext cx="1769286" cy="612000"/>
          </a:xfrm>
          <a:prstGeom prst="rect">
            <a:avLst/>
          </a:prstGeom>
        </p:spPr>
      </p:pic>
      <p:pic>
        <p:nvPicPr>
          <p:cNvPr id="1028" name="그림 1027">
            <a:extLst>
              <a:ext uri="{FF2B5EF4-FFF2-40B4-BE49-F238E27FC236}">
                <a16:creationId xmlns:a16="http://schemas.microsoft.com/office/drawing/2014/main" id="{6D9929DD-2805-BC7E-FE68-A03024C1EB8E}"/>
              </a:ext>
            </a:extLst>
          </p:cNvPr>
          <p:cNvPicPr>
            <a:picLocks noChangeAspect="1"/>
          </p:cNvPicPr>
          <p:nvPr/>
        </p:nvPicPr>
        <p:blipFill>
          <a:blip r:embed="rId11"/>
          <a:stretch>
            <a:fillRect/>
          </a:stretch>
        </p:blipFill>
        <p:spPr>
          <a:xfrm>
            <a:off x="6208225" y="2097872"/>
            <a:ext cx="1853996" cy="612000"/>
          </a:xfrm>
          <a:prstGeom prst="rect">
            <a:avLst/>
          </a:prstGeom>
        </p:spPr>
      </p:pic>
      <p:pic>
        <p:nvPicPr>
          <p:cNvPr id="5130" name="Picture 10">
            <a:extLst>
              <a:ext uri="{FF2B5EF4-FFF2-40B4-BE49-F238E27FC236}">
                <a16:creationId xmlns:a16="http://schemas.microsoft.com/office/drawing/2014/main" id="{250E5A42-F31E-553A-FEB6-7B9E7D4118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3272293" y="344219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032" name="사각형: 둥근 모서리 1031">
            <a:extLst>
              <a:ext uri="{FF2B5EF4-FFF2-40B4-BE49-F238E27FC236}">
                <a16:creationId xmlns:a16="http://schemas.microsoft.com/office/drawing/2014/main" id="{26D53C3C-6A54-C419-750A-071A1A429D7A}"/>
              </a:ext>
            </a:extLst>
          </p:cNvPr>
          <p:cNvSpPr/>
          <p:nvPr/>
        </p:nvSpPr>
        <p:spPr>
          <a:xfrm>
            <a:off x="3950899" y="1738786"/>
            <a:ext cx="4176000" cy="1065077"/>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3" name="사각형: 둥근 모서리 1032">
            <a:extLst>
              <a:ext uri="{FF2B5EF4-FFF2-40B4-BE49-F238E27FC236}">
                <a16:creationId xmlns:a16="http://schemas.microsoft.com/office/drawing/2014/main" id="{79D25E0B-712B-DF09-8419-B5D93FBA0EC7}"/>
              </a:ext>
            </a:extLst>
          </p:cNvPr>
          <p:cNvSpPr/>
          <p:nvPr/>
        </p:nvSpPr>
        <p:spPr>
          <a:xfrm flipV="1">
            <a:off x="3957398" y="3079169"/>
            <a:ext cx="4104000" cy="65874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4" name="사각형: 둥근 모서리 1033">
            <a:extLst>
              <a:ext uri="{FF2B5EF4-FFF2-40B4-BE49-F238E27FC236}">
                <a16:creationId xmlns:a16="http://schemas.microsoft.com/office/drawing/2014/main" id="{6B0C25EA-6A91-DD8B-07C4-ACC290688191}"/>
              </a:ext>
            </a:extLst>
          </p:cNvPr>
          <p:cNvSpPr/>
          <p:nvPr/>
        </p:nvSpPr>
        <p:spPr>
          <a:xfrm flipV="1">
            <a:off x="3946466" y="3967801"/>
            <a:ext cx="2390720" cy="71133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5" name="Picture 4">
            <a:extLst>
              <a:ext uri="{FF2B5EF4-FFF2-40B4-BE49-F238E27FC236}">
                <a16:creationId xmlns:a16="http://schemas.microsoft.com/office/drawing/2014/main" id="{EEEE3313-4237-84F5-29E5-91038DC80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871" y="2273767"/>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BDC3CD22-8A51-8683-247B-6FA4C96EA0C4}"/>
              </a:ext>
            </a:extLst>
          </p:cNvPr>
          <p:cNvSpPr txBox="1"/>
          <p:nvPr/>
        </p:nvSpPr>
        <p:spPr>
          <a:xfrm>
            <a:off x="4282213" y="1773622"/>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835419, 51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38" name="TextBox 1037">
            <a:extLst>
              <a:ext uri="{FF2B5EF4-FFF2-40B4-BE49-F238E27FC236}">
                <a16:creationId xmlns:a16="http://schemas.microsoft.com/office/drawing/2014/main" id="{142EB17C-AE9D-082E-CBDA-E9A3FAA643CE}"/>
              </a:ext>
            </a:extLst>
          </p:cNvPr>
          <p:cNvSpPr txBox="1"/>
          <p:nvPr/>
        </p:nvSpPr>
        <p:spPr>
          <a:xfrm>
            <a:off x="6552109" y="1775417"/>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257346, 51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41" name="TextBox 1040">
            <a:extLst>
              <a:ext uri="{FF2B5EF4-FFF2-40B4-BE49-F238E27FC236}">
                <a16:creationId xmlns:a16="http://schemas.microsoft.com/office/drawing/2014/main" id="{E63F51A7-26E5-768B-801E-20D113D88755}"/>
              </a:ext>
            </a:extLst>
          </p:cNvPr>
          <p:cNvSpPr txBox="1"/>
          <p:nvPr/>
        </p:nvSpPr>
        <p:spPr>
          <a:xfrm>
            <a:off x="4264937" y="528052"/>
            <a:ext cx="3501118" cy="261610"/>
          </a:xfrm>
          <a:prstGeom prst="rect">
            <a:avLst/>
          </a:prstGeom>
          <a:noFill/>
        </p:spPr>
        <p:txBody>
          <a:bodyPr wrap="square" rtlCol="0">
            <a:spAutoFit/>
          </a:bodyPr>
          <a:lstStyle/>
          <a:p>
            <a:pPr algn="ctr"/>
            <a:r>
              <a:rPr lang="en-US" altLang="ko-KR" sz="1100" dirty="0">
                <a:solidFill>
                  <a:srgbClr val="C00000"/>
                </a:solidFill>
                <a:latin typeface="나눔스퀘어 네오 Bold" panose="00000800000000000000" pitchFamily="2" charset="-127"/>
                <a:ea typeface="나눔스퀘어 네오 Bold" panose="00000800000000000000" pitchFamily="2" charset="-127"/>
              </a:rPr>
              <a:t>MVM_PRSCRPTN_CN_P</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컬럼에서 본운동만 추출</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1043" name="Picture 20">
            <a:extLst>
              <a:ext uri="{FF2B5EF4-FFF2-40B4-BE49-F238E27FC236}">
                <a16:creationId xmlns:a16="http://schemas.microsoft.com/office/drawing/2014/main" id="{A1DC7A0E-CF91-519C-B9EB-A5A0550F99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4626817" y="834868"/>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45" name="사각형: 둥근 모서리 1044">
            <a:extLst>
              <a:ext uri="{FF2B5EF4-FFF2-40B4-BE49-F238E27FC236}">
                <a16:creationId xmlns:a16="http://schemas.microsoft.com/office/drawing/2014/main" id="{E7CF072D-C944-93C9-B853-D71DDB68D9C9}"/>
              </a:ext>
            </a:extLst>
          </p:cNvPr>
          <p:cNvSpPr/>
          <p:nvPr/>
        </p:nvSpPr>
        <p:spPr>
          <a:xfrm flipV="1">
            <a:off x="5979890" y="1098853"/>
            <a:ext cx="2087606"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7" name="TextBox 1046">
            <a:extLst>
              <a:ext uri="{FF2B5EF4-FFF2-40B4-BE49-F238E27FC236}">
                <a16:creationId xmlns:a16="http://schemas.microsoft.com/office/drawing/2014/main" id="{9BDCE5C5-4863-0A35-CF51-8B14A619E098}"/>
              </a:ext>
            </a:extLst>
          </p:cNvPr>
          <p:cNvSpPr txBox="1"/>
          <p:nvPr/>
        </p:nvSpPr>
        <p:spPr>
          <a:xfrm>
            <a:off x="3821960" y="1237380"/>
            <a:ext cx="1846090" cy="261610"/>
          </a:xfrm>
          <a:prstGeom prst="rect">
            <a:avLst/>
          </a:prstGeom>
          <a:noFill/>
        </p:spPr>
        <p:txBody>
          <a:bodyPr wrap="square" rtlCol="0">
            <a:spAutoFit/>
          </a:bodyPr>
          <a:lstStyle/>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본운동</a:t>
            </a:r>
            <a:r>
              <a:rPr lang="ko-KR" altLang="en-US" sz="1100" dirty="0">
                <a:latin typeface="나눔스퀘어 네오 Bold" panose="00000800000000000000" pitchFamily="2" charset="-127"/>
                <a:ea typeface="나눔스퀘어 네오 Bold" panose="00000800000000000000" pitchFamily="2" charset="-127"/>
              </a:rPr>
              <a:t>이 없는 행 삭제</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1049" name="Picture 20">
            <a:extLst>
              <a:ext uri="{FF2B5EF4-FFF2-40B4-BE49-F238E27FC236}">
                <a16:creationId xmlns:a16="http://schemas.microsoft.com/office/drawing/2014/main" id="{674AADAA-1685-9133-2250-44D5154EA2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4663" y="1255741"/>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57490757-2E98-C652-DB27-C250CF4C0CA8}"/>
              </a:ext>
            </a:extLst>
          </p:cNvPr>
          <p:cNvSpPr txBox="1"/>
          <p:nvPr/>
        </p:nvSpPr>
        <p:spPr>
          <a:xfrm>
            <a:off x="5909530" y="1159619"/>
            <a:ext cx="2223001" cy="430887"/>
          </a:xfrm>
          <a:prstGeom prst="rect">
            <a:avLst/>
          </a:prstGeom>
          <a:noFill/>
        </p:spPr>
        <p:txBody>
          <a:bodyPr wrap="square" rtlCol="0">
            <a:spAutoFit/>
          </a:bodyPr>
          <a:lstStyle/>
          <a:p>
            <a:pPr algn="ctr"/>
            <a:r>
              <a:rPr lang="ko-KR" altLang="en-US" sz="1050" dirty="0" err="1">
                <a:latin typeface="나눔스퀘어 네오 Bold" panose="00000800000000000000" pitchFamily="2" charset="-127"/>
                <a:ea typeface="나눔스퀘어 네오 Bold" panose="00000800000000000000" pitchFamily="2" charset="-127"/>
              </a:rPr>
              <a:t>아이디값이</a:t>
            </a:r>
            <a:r>
              <a:rPr lang="ko-KR" altLang="en-US" sz="1050" dirty="0">
                <a:latin typeface="나눔스퀘어 네오 Bold" panose="00000800000000000000" pitchFamily="2" charset="-127"/>
                <a:ea typeface="나눔스퀘어 네오 Bold" panose="00000800000000000000" pitchFamily="2" charset="-127"/>
              </a:rPr>
              <a:t> 겹치는 사용자만 다시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필터링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전</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후 데이터 생성</a:t>
            </a:r>
            <a:r>
              <a:rPr lang="ko-KR" altLang="en-US" sz="1050" dirty="0">
                <a:latin typeface="나눔스퀘어 네오 Bold" panose="00000800000000000000" pitchFamily="2" charset="-127"/>
                <a:ea typeface="나눔스퀘어 네오 Bold" panose="00000800000000000000" pitchFamily="2" charset="-127"/>
              </a:rPr>
              <a:t> 목적</a:t>
            </a:r>
            <a:r>
              <a:rPr lang="en-US" altLang="ko-KR" sz="1050" dirty="0">
                <a:latin typeface="나눔스퀘어 네오 Bold" panose="00000800000000000000" pitchFamily="2" charset="-127"/>
                <a:ea typeface="나눔스퀘어 네오 Bold" panose="00000800000000000000" pitchFamily="2" charset="-127"/>
              </a:rPr>
              <a:t>)</a:t>
            </a:r>
          </a:p>
        </p:txBody>
      </p:sp>
      <p:pic>
        <p:nvPicPr>
          <p:cNvPr id="1051" name="Picture 20">
            <a:extLst>
              <a:ext uri="{FF2B5EF4-FFF2-40B4-BE49-F238E27FC236}">
                <a16:creationId xmlns:a16="http://schemas.microsoft.com/office/drawing/2014/main" id="{DE037997-ECF9-0E23-075B-85A6B024B6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931790" y="2830888"/>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0EE43CB6-54E9-6B72-8DA7-1F2A2FBECE5E}"/>
              </a:ext>
            </a:extLst>
          </p:cNvPr>
          <p:cNvSpPr txBox="1"/>
          <p:nvPr/>
        </p:nvSpPr>
        <p:spPr>
          <a:xfrm>
            <a:off x="3799354" y="3346031"/>
            <a:ext cx="4392000"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가장 최신 날짜</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의</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행 저장 후 삭제</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(Ex: AAEx9WqQ1IThUfyp_1, AAEx9WqQ1IThUfyp_2, AAEx9WqQ1IThUfyp_3)</a:t>
            </a:r>
          </a:p>
        </p:txBody>
      </p:sp>
      <p:sp>
        <p:nvSpPr>
          <p:cNvPr id="1053" name="사각형: 둥근 모서리 1052">
            <a:extLst>
              <a:ext uri="{FF2B5EF4-FFF2-40B4-BE49-F238E27FC236}">
                <a16:creationId xmlns:a16="http://schemas.microsoft.com/office/drawing/2014/main" id="{FA857F5A-751D-C5F4-469E-B0DB2F209830}"/>
              </a:ext>
            </a:extLst>
          </p:cNvPr>
          <p:cNvSpPr/>
          <p:nvPr/>
        </p:nvSpPr>
        <p:spPr>
          <a:xfrm>
            <a:off x="8820797" y="426722"/>
            <a:ext cx="3035203" cy="2669982"/>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54" name="Picture 10">
            <a:extLst>
              <a:ext uri="{FF2B5EF4-FFF2-40B4-BE49-F238E27FC236}">
                <a16:creationId xmlns:a16="http://schemas.microsoft.com/office/drawing/2014/main" id="{5E0F9D26-89E8-4456-EF30-A9CECE0DEE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8314503" y="199278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그림 1054">
            <a:extLst>
              <a:ext uri="{FF2B5EF4-FFF2-40B4-BE49-F238E27FC236}">
                <a16:creationId xmlns:a16="http://schemas.microsoft.com/office/drawing/2014/main" id="{A1FDEF14-3B7E-C5EA-AC74-512011F38E94}"/>
              </a:ext>
            </a:extLst>
          </p:cNvPr>
          <p:cNvPicPr>
            <a:picLocks noChangeAspect="1"/>
          </p:cNvPicPr>
          <p:nvPr/>
        </p:nvPicPr>
        <p:blipFill>
          <a:blip r:embed="rId13"/>
          <a:stretch>
            <a:fillRect/>
          </a:stretch>
        </p:blipFill>
        <p:spPr>
          <a:xfrm>
            <a:off x="8906580" y="1861926"/>
            <a:ext cx="2834419" cy="1091149"/>
          </a:xfrm>
          <a:prstGeom prst="rect">
            <a:avLst/>
          </a:prstGeom>
        </p:spPr>
      </p:pic>
      <p:sp>
        <p:nvSpPr>
          <p:cNvPr id="1056" name="TextBox 1055">
            <a:extLst>
              <a:ext uri="{FF2B5EF4-FFF2-40B4-BE49-F238E27FC236}">
                <a16:creationId xmlns:a16="http://schemas.microsoft.com/office/drawing/2014/main" id="{CFCAD9B3-C01F-B104-2DAE-2ED57E4F0BC5}"/>
              </a:ext>
            </a:extLst>
          </p:cNvPr>
          <p:cNvSpPr txBox="1"/>
          <p:nvPr/>
        </p:nvSpPr>
        <p:spPr>
          <a:xfrm>
            <a:off x="9207972" y="1536494"/>
            <a:ext cx="2328791" cy="276999"/>
          </a:xfrm>
          <a:prstGeom prst="rect">
            <a:avLst/>
          </a:prstGeom>
          <a:noFill/>
        </p:spPr>
        <p:txBody>
          <a:bodyPr wrap="square" rtlCol="0">
            <a:spAutoFit/>
          </a:bodyPr>
          <a:lstStyle/>
          <a:p>
            <a:pPr algn="ctr"/>
            <a:r>
              <a:rPr lang="ko-KR" altLang="en-US" sz="1200" dirty="0">
                <a:latin typeface="나눔스퀘어 네오 ExtraBold" panose="00000900000000000000" pitchFamily="2" charset="-127"/>
                <a:ea typeface="나눔스퀘어 네오 ExtraBold" panose="00000900000000000000" pitchFamily="2" charset="-127"/>
              </a:rPr>
              <a:t>최종 </a:t>
            </a:r>
            <a:r>
              <a:rPr lang="ko-KR" altLang="en-US" sz="1200" dirty="0" err="1">
                <a:latin typeface="나눔스퀘어 네오 ExtraBold" panose="00000900000000000000" pitchFamily="2" charset="-127"/>
                <a:ea typeface="나눔스퀘어 네오 ExtraBold" panose="00000900000000000000" pitchFamily="2" charset="-127"/>
              </a:rPr>
              <a:t>전처리</a:t>
            </a:r>
            <a:r>
              <a:rPr lang="ko-KR" altLang="en-US" sz="1200" dirty="0">
                <a:latin typeface="나눔스퀘어 네오 ExtraBold" panose="00000900000000000000" pitchFamily="2" charset="-127"/>
                <a:ea typeface="나눔스퀘어 네오 ExtraBold" panose="00000900000000000000" pitchFamily="2" charset="-127"/>
              </a:rPr>
              <a:t> 완료된 데이터셋</a:t>
            </a:r>
            <a:endParaRPr lang="en-US" altLang="ko-KR" sz="1200" dirty="0">
              <a:latin typeface="나눔스퀘어 네오 ExtraBold" panose="00000900000000000000" pitchFamily="2" charset="-127"/>
              <a:ea typeface="나눔스퀘어 네오 ExtraBold" panose="00000900000000000000" pitchFamily="2" charset="-127"/>
            </a:endParaRPr>
          </a:p>
        </p:txBody>
      </p:sp>
      <p:sp>
        <p:nvSpPr>
          <p:cNvPr id="1057" name="TextBox 1056">
            <a:extLst>
              <a:ext uri="{FF2B5EF4-FFF2-40B4-BE49-F238E27FC236}">
                <a16:creationId xmlns:a16="http://schemas.microsoft.com/office/drawing/2014/main" id="{9ADEE843-9094-7345-FB4E-3B5433ABC24C}"/>
              </a:ext>
            </a:extLst>
          </p:cNvPr>
          <p:cNvSpPr txBox="1"/>
          <p:nvPr/>
        </p:nvSpPr>
        <p:spPr>
          <a:xfrm>
            <a:off x="8963810" y="760985"/>
            <a:ext cx="2772000" cy="261610"/>
          </a:xfrm>
          <a:prstGeom prst="rect">
            <a:avLst/>
          </a:prstGeom>
          <a:noFill/>
        </p:spPr>
        <p:txBody>
          <a:bodyPr wrap="square" rtlCol="0">
            <a:spAutoFit/>
          </a:bodyPr>
          <a:lstStyle/>
          <a:p>
            <a:pPr algn="ctr"/>
            <a:r>
              <a:rPr lang="ko-KR" altLang="en-US" sz="1100" dirty="0" err="1">
                <a:latin typeface="나눔스퀘어 네오 Bold" panose="00000800000000000000" pitchFamily="2" charset="-127"/>
                <a:ea typeface="나눔스퀘어 네오 Bold" panose="00000800000000000000" pitchFamily="2" charset="-127"/>
              </a:rPr>
              <a:t>결측치는</a:t>
            </a:r>
            <a:r>
              <a:rPr lang="en-US" altLang="ko-KR" sz="1100" dirty="0">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999999</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 값으로 대체</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1058" name="TextBox 1057">
            <a:extLst>
              <a:ext uri="{FF2B5EF4-FFF2-40B4-BE49-F238E27FC236}">
                <a16:creationId xmlns:a16="http://schemas.microsoft.com/office/drawing/2014/main" id="{6AA22B90-4C3C-D2A6-0CA2-345D8D41B3CF}"/>
              </a:ext>
            </a:extLst>
          </p:cNvPr>
          <p:cNvSpPr txBox="1"/>
          <p:nvPr/>
        </p:nvSpPr>
        <p:spPr>
          <a:xfrm>
            <a:off x="3976187" y="5646820"/>
            <a:ext cx="2368905" cy="490071"/>
          </a:xfrm>
          <a:prstGeom prst="rect">
            <a:avLst/>
          </a:prstGeom>
          <a:noFill/>
        </p:spPr>
        <p:txBody>
          <a:bodyPr wrap="square" rtlCol="0">
            <a:spAutoFit/>
          </a:bodyPr>
          <a:lstStyle/>
          <a:p>
            <a:pPr>
              <a:lnSpc>
                <a:spcPct val="150000"/>
              </a:lnSpc>
            </a:pPr>
            <a:r>
              <a:rPr lang="ko-KR" altLang="en-US" sz="1000" dirty="0">
                <a:latin typeface="나눔스퀘어 네오 Bold" panose="00000800000000000000" pitchFamily="2" charset="-127"/>
                <a:ea typeface="나눔스퀘어 네오 Bold" panose="00000800000000000000" pitchFamily="2" charset="-127"/>
              </a:rPr>
              <a:t>연속형 컬럼 </a:t>
            </a:r>
            <a:r>
              <a:rPr lang="en-US" altLang="ko-KR" sz="1000" dirty="0">
                <a:latin typeface="나눔스퀘어 네오 Bold" panose="00000800000000000000" pitchFamily="2" charset="-127"/>
                <a:ea typeface="나눔스퀘어 네오 Bold" panose="00000800000000000000" pitchFamily="2" charset="-127"/>
              </a:rPr>
              <a:t>: </a:t>
            </a:r>
            <a:r>
              <a:rPr lang="en-US" altLang="ko-KR" sz="1000" dirty="0" err="1">
                <a:latin typeface="나눔스퀘어 네오 Bold" panose="00000800000000000000" pitchFamily="2" charset="-127"/>
                <a:ea typeface="나눔스퀘어 네오 Bold" panose="00000800000000000000" pitchFamily="2" charset="-127"/>
              </a:rPr>
              <a:t>QuantileTransformer</a:t>
            </a:r>
            <a:r>
              <a:rPr lang="en-US" altLang="ko-KR" sz="1000" dirty="0">
                <a:latin typeface="나눔스퀘어 네오 Bold" panose="00000800000000000000" pitchFamily="2" charset="-127"/>
                <a:ea typeface="나눔스퀘어 네오 Bold" panose="00000800000000000000" pitchFamily="2" charset="-127"/>
              </a:rPr>
              <a:t> </a:t>
            </a:r>
          </a:p>
          <a:p>
            <a:pPr>
              <a:lnSpc>
                <a:spcPct val="150000"/>
              </a:lnSpc>
            </a:pP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대부분의 데이터가 비정규분포</a:t>
            </a: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이상치가 많음</a:t>
            </a:r>
            <a:r>
              <a:rPr lang="en-US" altLang="ko-KR" sz="800" dirty="0">
                <a:latin typeface="나눔스퀘어 네오 Bold" panose="00000800000000000000" pitchFamily="2" charset="-127"/>
                <a:ea typeface="나눔스퀘어 네오 Bold" panose="00000800000000000000" pitchFamily="2" charset="-127"/>
              </a:rPr>
              <a:t>)</a:t>
            </a:r>
          </a:p>
        </p:txBody>
      </p:sp>
      <p:pic>
        <p:nvPicPr>
          <p:cNvPr id="1059" name="Picture 20">
            <a:extLst>
              <a:ext uri="{FF2B5EF4-FFF2-40B4-BE49-F238E27FC236}">
                <a16:creationId xmlns:a16="http://schemas.microsoft.com/office/drawing/2014/main" id="{145F5A4A-C2A2-91BC-2BFF-4DB332E9C3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7601" y="5330239"/>
            <a:ext cx="660301" cy="7548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22">
            <a:extLst>
              <a:ext uri="{FF2B5EF4-FFF2-40B4-BE49-F238E27FC236}">
                <a16:creationId xmlns:a16="http://schemas.microsoft.com/office/drawing/2014/main" id="{5BF0C9E5-228D-5332-773A-0C6CD45C4E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7196" y="5341636"/>
            <a:ext cx="660300" cy="754870"/>
          </a:xfrm>
          <a:prstGeom prst="rect">
            <a:avLst/>
          </a:prstGeom>
          <a:noFill/>
          <a:extLst>
            <a:ext uri="{909E8E84-426E-40DD-AFC4-6F175D3DCCD1}">
              <a14:hiddenFill xmlns:a14="http://schemas.microsoft.com/office/drawing/2010/main">
                <a:solidFill>
                  <a:srgbClr val="FFFFFF"/>
                </a:solidFill>
              </a14:hiddenFill>
            </a:ext>
          </a:extLst>
        </p:spPr>
      </p:pic>
      <p:sp>
        <p:nvSpPr>
          <p:cNvPr id="1061" name="TextBox 1060">
            <a:extLst>
              <a:ext uri="{FF2B5EF4-FFF2-40B4-BE49-F238E27FC236}">
                <a16:creationId xmlns:a16="http://schemas.microsoft.com/office/drawing/2014/main" id="{2DB5A007-4EE9-B0A4-2B2D-5F3C99CEE1B7}"/>
              </a:ext>
            </a:extLst>
          </p:cNvPr>
          <p:cNvSpPr txBox="1"/>
          <p:nvPr/>
        </p:nvSpPr>
        <p:spPr>
          <a:xfrm>
            <a:off x="3666439" y="3959242"/>
            <a:ext cx="2927931" cy="674736"/>
          </a:xfrm>
          <a:prstGeom prst="rect">
            <a:avLst/>
          </a:prstGeom>
          <a:noFill/>
        </p:spPr>
        <p:txBody>
          <a:bodyPr wrap="square" rtlCol="0">
            <a:spAutoFit/>
          </a:bodyPr>
          <a:lstStyle/>
          <a:p>
            <a:pPr algn="ctr">
              <a:lnSpc>
                <a:spcPct val="150000"/>
              </a:lnSpc>
            </a:pPr>
            <a:r>
              <a:rPr lang="ko-KR" altLang="en-US" sz="1000" dirty="0">
                <a:latin typeface="나눔스퀘어 네오 Bold" panose="00000800000000000000" pitchFamily="2" charset="-127"/>
                <a:ea typeface="나눔스퀘어 네오 Bold" panose="00000800000000000000" pitchFamily="2" charset="-127"/>
              </a:rPr>
              <a:t>신체데이터가 아닌</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불필요한 컬럼들 삭제</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 </a:t>
            </a:r>
          </a:p>
          <a:p>
            <a:pPr algn="ctr">
              <a:lnSpc>
                <a:spcPct val="150000"/>
              </a:lnSpc>
            </a:pP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err="1">
                <a:latin typeface="나눔스퀘어 네오 Bold" panose="00000800000000000000" pitchFamily="2" charset="-127"/>
                <a:ea typeface="나눔스퀘어 네오 Bold" panose="00000800000000000000" pitchFamily="2" charset="-127"/>
              </a:rPr>
              <a:t>측정일련번호</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err="1">
                <a:latin typeface="나눔스퀘어 네오 Bold" panose="00000800000000000000" pitchFamily="2" charset="-127"/>
                <a:ea typeface="나눔스퀘어 네오 Bold" panose="00000800000000000000" pitchFamily="2" charset="-127"/>
              </a:rPr>
              <a:t>센터명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연령대구분명</a:t>
            </a:r>
            <a:r>
              <a:rPr lang="en-US" altLang="ko-KR" sz="800" dirty="0">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800" dirty="0">
                <a:latin typeface="나눔스퀘어 네오 Bold" panose="00000800000000000000" pitchFamily="2" charset="-127"/>
                <a:ea typeface="나눔스퀘어 네오 Bold" panose="00000800000000000000" pitchFamily="2" charset="-127"/>
              </a:rPr>
              <a:t>측정장소구분명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입력구분명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측정일자</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err="1">
                <a:latin typeface="나눔스퀘어 네오 Bold" panose="00000800000000000000" pitchFamily="2" charset="-127"/>
                <a:ea typeface="나눔스퀘어 네오 Bold" panose="00000800000000000000" pitchFamily="2" charset="-127"/>
              </a:rPr>
              <a:t>본운동</a:t>
            </a:r>
            <a:r>
              <a:rPr lang="en-US" altLang="ko-KR" sz="800" dirty="0">
                <a:latin typeface="나눔스퀘어 네오 Bold" panose="00000800000000000000" pitchFamily="2" charset="-127"/>
                <a:ea typeface="나눔스퀘어 네오 Bold" panose="00000800000000000000" pitchFamily="2" charset="-127"/>
              </a:rPr>
              <a:t>) </a:t>
            </a:r>
          </a:p>
        </p:txBody>
      </p:sp>
      <p:sp>
        <p:nvSpPr>
          <p:cNvPr id="1062" name="TextBox 1061">
            <a:extLst>
              <a:ext uri="{FF2B5EF4-FFF2-40B4-BE49-F238E27FC236}">
                <a16:creationId xmlns:a16="http://schemas.microsoft.com/office/drawing/2014/main" id="{D3CD20CE-7CE9-B173-71D1-B760B9199347}"/>
              </a:ext>
            </a:extLst>
          </p:cNvPr>
          <p:cNvSpPr txBox="1"/>
          <p:nvPr/>
        </p:nvSpPr>
        <p:spPr>
          <a:xfrm>
            <a:off x="3959288" y="3096703"/>
            <a:ext cx="4041203"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동일한 개체라고 판단되는 동일한 아이디의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중복 값에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(_n)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네이밍</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 </a:t>
            </a:r>
          </a:p>
        </p:txBody>
      </p:sp>
      <p:pic>
        <p:nvPicPr>
          <p:cNvPr id="1063" name="Picture 20">
            <a:extLst>
              <a:ext uri="{FF2B5EF4-FFF2-40B4-BE49-F238E27FC236}">
                <a16:creationId xmlns:a16="http://schemas.microsoft.com/office/drawing/2014/main" id="{024BDA03-725B-B188-DB35-4F42933D7A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043513" y="3750644"/>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F3E95737-9257-AD5E-0638-06B49A0531AB}"/>
              </a:ext>
            </a:extLst>
          </p:cNvPr>
          <p:cNvSpPr txBox="1"/>
          <p:nvPr/>
        </p:nvSpPr>
        <p:spPr>
          <a:xfrm>
            <a:off x="6336910" y="3859927"/>
            <a:ext cx="1971926" cy="253916"/>
          </a:xfrm>
          <a:prstGeom prst="rect">
            <a:avLst/>
          </a:prstGeom>
          <a:noFill/>
        </p:spPr>
        <p:txBody>
          <a:bodyPr wrap="square" rtlCol="0">
            <a:spAutoFit/>
          </a:bodyPr>
          <a:lstStyle/>
          <a:p>
            <a:pPr algn="ctr"/>
            <a:r>
              <a:rPr lang="ko-KR" altLang="en-US" sz="1000" dirty="0">
                <a:solidFill>
                  <a:srgbClr val="C00000"/>
                </a:solidFill>
                <a:latin typeface="나눔스퀘어 네오 Bold" panose="00000800000000000000" pitchFamily="2" charset="-127"/>
                <a:ea typeface="나눔스퀘어 네오 Bold" panose="00000800000000000000" pitchFamily="2" charset="-127"/>
              </a:rPr>
              <a:t>최종 데이터셋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Shape</a:t>
            </a:r>
          </a:p>
        </p:txBody>
      </p:sp>
      <p:sp>
        <p:nvSpPr>
          <p:cNvPr id="1065" name="TextBox 1064">
            <a:extLst>
              <a:ext uri="{FF2B5EF4-FFF2-40B4-BE49-F238E27FC236}">
                <a16:creationId xmlns:a16="http://schemas.microsoft.com/office/drawing/2014/main" id="{6691F30C-49E8-52E3-43BE-7115FC0AC772}"/>
              </a:ext>
            </a:extLst>
          </p:cNvPr>
          <p:cNvSpPr txBox="1"/>
          <p:nvPr/>
        </p:nvSpPr>
        <p:spPr>
          <a:xfrm>
            <a:off x="6666334" y="4061572"/>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266116, 51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66" name="TextBox 1065">
            <a:extLst>
              <a:ext uri="{FF2B5EF4-FFF2-40B4-BE49-F238E27FC236}">
                <a16:creationId xmlns:a16="http://schemas.microsoft.com/office/drawing/2014/main" id="{7BD19578-0E56-B6D0-65F6-84B889D96DD9}"/>
              </a:ext>
            </a:extLst>
          </p:cNvPr>
          <p:cNvSpPr txBox="1"/>
          <p:nvPr/>
        </p:nvSpPr>
        <p:spPr>
          <a:xfrm>
            <a:off x="6666334" y="4658048"/>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155779, 43</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67" name="사각형: 둥근 모서리 1066">
            <a:extLst>
              <a:ext uri="{FF2B5EF4-FFF2-40B4-BE49-F238E27FC236}">
                <a16:creationId xmlns:a16="http://schemas.microsoft.com/office/drawing/2014/main" id="{76E67639-E5F2-4BDA-6EC8-37A9416BA967}"/>
              </a:ext>
            </a:extLst>
          </p:cNvPr>
          <p:cNvSpPr/>
          <p:nvPr/>
        </p:nvSpPr>
        <p:spPr>
          <a:xfrm>
            <a:off x="6603976" y="3828421"/>
            <a:ext cx="1457422" cy="1269014"/>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68" name="Picture 4">
            <a:extLst>
              <a:ext uri="{FF2B5EF4-FFF2-40B4-BE49-F238E27FC236}">
                <a16:creationId xmlns:a16="http://schemas.microsoft.com/office/drawing/2014/main" id="{62A43D8C-051C-C7D6-4F0F-51CFE02522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7241582" y="446223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20">
            <a:extLst>
              <a:ext uri="{FF2B5EF4-FFF2-40B4-BE49-F238E27FC236}">
                <a16:creationId xmlns:a16="http://schemas.microsoft.com/office/drawing/2014/main" id="{79B0BE2D-141E-A75B-D865-815B2EF9D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9752" y="4194036"/>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181FF810-2499-92A9-0114-A147AD8A0E22}"/>
              </a:ext>
            </a:extLst>
          </p:cNvPr>
          <p:cNvSpPr txBox="1"/>
          <p:nvPr/>
        </p:nvSpPr>
        <p:spPr>
          <a:xfrm>
            <a:off x="6331048" y="6128714"/>
            <a:ext cx="2010562" cy="200055"/>
          </a:xfrm>
          <a:prstGeom prst="rect">
            <a:avLst/>
          </a:prstGeom>
          <a:noFill/>
        </p:spPr>
        <p:txBody>
          <a:bodyPr wrap="square" rtlCol="0">
            <a:spAutoFit/>
          </a:bodyPr>
          <a:lstStyle/>
          <a:p>
            <a:pPr algn="ctr"/>
            <a:r>
              <a:rPr lang="en-US" altLang="ko-KR" sz="700" dirty="0">
                <a:latin typeface="나눔스퀘어 네오 Bold" panose="00000800000000000000" pitchFamily="2" charset="-127"/>
                <a:ea typeface="나눔스퀘어 네오 Bold" panose="00000800000000000000" pitchFamily="2" charset="-127"/>
              </a:rPr>
              <a:t>EX) </a:t>
            </a:r>
            <a:r>
              <a:rPr lang="ko-KR" altLang="en-US" sz="700" dirty="0">
                <a:latin typeface="나눔스퀘어 네오 Bold" panose="00000800000000000000" pitchFamily="2" charset="-127"/>
                <a:ea typeface="나눔스퀘어 네오 Bold" panose="00000800000000000000" pitchFamily="2" charset="-127"/>
              </a:rPr>
              <a:t>신장</a:t>
            </a:r>
            <a:r>
              <a:rPr lang="en-US" altLang="ko-KR" sz="700" dirty="0">
                <a:latin typeface="나눔스퀘어 네오 Bold" panose="00000800000000000000" pitchFamily="2" charset="-127"/>
                <a:ea typeface="나눔스퀘어 네오 Bold" panose="00000800000000000000" pitchFamily="2" charset="-127"/>
              </a:rPr>
              <a:t>(cm)</a:t>
            </a:r>
            <a:r>
              <a:rPr lang="ko-KR" altLang="en-US" sz="700" dirty="0">
                <a:latin typeface="나눔스퀘어 네오 Bold" panose="00000800000000000000" pitchFamily="2" charset="-127"/>
                <a:ea typeface="나눔스퀘어 네오 Bold" panose="00000800000000000000" pitchFamily="2" charset="-127"/>
              </a:rPr>
              <a:t> 컬럼의 스케일링 이후 분포</a:t>
            </a:r>
            <a:endParaRPr lang="en-US" altLang="ko-KR" sz="700" dirty="0">
              <a:latin typeface="나눔스퀘어 네오 Bold" panose="00000800000000000000" pitchFamily="2" charset="-127"/>
              <a:ea typeface="나눔스퀘어 네오 Bold" panose="00000800000000000000" pitchFamily="2" charset="-127"/>
            </a:endParaRPr>
          </a:p>
        </p:txBody>
      </p:sp>
      <p:pic>
        <p:nvPicPr>
          <p:cNvPr id="1072" name="Picture 20">
            <a:extLst>
              <a:ext uri="{FF2B5EF4-FFF2-40B4-BE49-F238E27FC236}">
                <a16:creationId xmlns:a16="http://schemas.microsoft.com/office/drawing/2014/main" id="{2F116598-C48D-F012-80B8-BBF87CBE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900000" flipH="1">
            <a:off x="6406073" y="4945387"/>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BAAD4C77-EA98-C637-1F32-9D06AF089C34}"/>
              </a:ext>
            </a:extLst>
          </p:cNvPr>
          <p:cNvSpPr txBox="1"/>
          <p:nvPr/>
        </p:nvSpPr>
        <p:spPr>
          <a:xfrm>
            <a:off x="4041161" y="5024479"/>
            <a:ext cx="2172190" cy="276999"/>
          </a:xfrm>
          <a:prstGeom prst="rect">
            <a:avLst/>
          </a:prstGeom>
          <a:noFill/>
        </p:spPr>
        <p:txBody>
          <a:bodyPr wrap="square" rtlCol="0">
            <a:spAutoFit/>
          </a:bodyPr>
          <a:lstStyle/>
          <a:p>
            <a:pPr algn="ct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스케일링 및 인코딩</a:t>
            </a:r>
          </a:p>
        </p:txBody>
      </p:sp>
      <p:sp>
        <p:nvSpPr>
          <p:cNvPr id="1074" name="TextBox 1073">
            <a:extLst>
              <a:ext uri="{FF2B5EF4-FFF2-40B4-BE49-F238E27FC236}">
                <a16:creationId xmlns:a16="http://schemas.microsoft.com/office/drawing/2014/main" id="{15F25ECD-D2C8-8B42-79E6-9528DD2956D6}"/>
              </a:ext>
            </a:extLst>
          </p:cNvPr>
          <p:cNvSpPr txBox="1"/>
          <p:nvPr/>
        </p:nvSpPr>
        <p:spPr>
          <a:xfrm>
            <a:off x="3976187" y="5393438"/>
            <a:ext cx="2172191" cy="261610"/>
          </a:xfrm>
          <a:prstGeom prst="rect">
            <a:avLst/>
          </a:prstGeom>
          <a:noFill/>
        </p:spPr>
        <p:txBody>
          <a:bodyPr wrap="square" rtlCol="0">
            <a:spAutoFit/>
          </a:bodyPr>
          <a:lstStyle/>
          <a:p>
            <a:r>
              <a:rPr lang="ko-KR" altLang="en-US" sz="1050" dirty="0">
                <a:latin typeface="나눔스퀘어 네오 Bold" panose="00000800000000000000" pitchFamily="2" charset="-127"/>
                <a:ea typeface="나눔스퀘어 네오 Bold" panose="00000800000000000000" pitchFamily="2" charset="-127"/>
              </a:rPr>
              <a:t>범주형 컬럼 </a:t>
            </a:r>
            <a:r>
              <a:rPr lang="en-US" altLang="ko-KR" sz="1050" dirty="0">
                <a:latin typeface="나눔스퀘어 네오 Bold" panose="00000800000000000000" pitchFamily="2" charset="-127"/>
                <a:ea typeface="나눔스퀘어 네오 Bold" panose="00000800000000000000" pitchFamily="2" charset="-127"/>
              </a:rPr>
              <a:t>: Label Encoder</a:t>
            </a:r>
          </a:p>
        </p:txBody>
      </p:sp>
      <p:sp>
        <p:nvSpPr>
          <p:cNvPr id="1075" name="TextBox 1074">
            <a:extLst>
              <a:ext uri="{FF2B5EF4-FFF2-40B4-BE49-F238E27FC236}">
                <a16:creationId xmlns:a16="http://schemas.microsoft.com/office/drawing/2014/main" id="{01E61583-5185-6DF3-AF59-A7120C1B16F4}"/>
              </a:ext>
            </a:extLst>
          </p:cNvPr>
          <p:cNvSpPr txBox="1"/>
          <p:nvPr/>
        </p:nvSpPr>
        <p:spPr>
          <a:xfrm>
            <a:off x="9252303" y="282194"/>
            <a:ext cx="2172190" cy="307777"/>
          </a:xfrm>
          <a:prstGeom prst="rect">
            <a:avLst/>
          </a:prstGeom>
          <a:noFill/>
        </p:spPr>
        <p:txBody>
          <a:bodyPr wrap="square" rtlCol="0">
            <a:spAutoFit/>
          </a:bodyPr>
          <a:lstStyle/>
          <a:p>
            <a:pPr algn="ctr"/>
            <a:r>
              <a:rPr lang="ko-KR" altLang="en-US" sz="1400" dirty="0" err="1">
                <a:highlight>
                  <a:srgbClr val="A9D18E"/>
                </a:highlight>
                <a:latin typeface="나눔스퀘어 네오 ExtraBold" panose="00000900000000000000" pitchFamily="2" charset="-127"/>
                <a:ea typeface="나눔스퀘어 네오 ExtraBold" panose="00000900000000000000" pitchFamily="2" charset="-127"/>
              </a:rPr>
              <a:t>결측치</a:t>
            </a: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 처리</a:t>
            </a:r>
          </a:p>
        </p:txBody>
      </p:sp>
      <p:pic>
        <p:nvPicPr>
          <p:cNvPr id="1076" name="Picture 20">
            <a:extLst>
              <a:ext uri="{FF2B5EF4-FFF2-40B4-BE49-F238E27FC236}">
                <a16:creationId xmlns:a16="http://schemas.microsoft.com/office/drawing/2014/main" id="{47422586-79A8-5944-E0D4-6B948A5B0D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41810" y="1203365"/>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77" name="TextBox 1076">
            <a:extLst>
              <a:ext uri="{FF2B5EF4-FFF2-40B4-BE49-F238E27FC236}">
                <a16:creationId xmlns:a16="http://schemas.microsoft.com/office/drawing/2014/main" id="{6A6B8781-BF98-0EC4-42BD-DACF52D2D863}"/>
              </a:ext>
            </a:extLst>
          </p:cNvPr>
          <p:cNvSpPr txBox="1"/>
          <p:nvPr/>
        </p:nvSpPr>
        <p:spPr>
          <a:xfrm>
            <a:off x="9469724" y="3786112"/>
            <a:ext cx="2302502" cy="430887"/>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타  이용자와의 신체데이터 유사도 베이스의 운동 추천시스템</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26" name="TextBox 25">
            <a:extLst>
              <a:ext uri="{FF2B5EF4-FFF2-40B4-BE49-F238E27FC236}">
                <a16:creationId xmlns:a16="http://schemas.microsoft.com/office/drawing/2014/main" id="{D26E2F2B-EFD6-2052-19CA-1ACEF6E6ACD3}"/>
              </a:ext>
            </a:extLst>
          </p:cNvPr>
          <p:cNvSpPr txBox="1"/>
          <p:nvPr/>
        </p:nvSpPr>
        <p:spPr>
          <a:xfrm>
            <a:off x="8836420" y="3390370"/>
            <a:ext cx="3008909" cy="292388"/>
          </a:xfrm>
          <a:prstGeom prst="rect">
            <a:avLst/>
          </a:prstGeom>
          <a:noFill/>
        </p:spPr>
        <p:txBody>
          <a:bodyPr wrap="square" rtlCol="0">
            <a:spAutoFit/>
          </a:bodyPr>
          <a:lstStyle/>
          <a:p>
            <a:pPr algn="ct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유사도 베이스의 운동 추천 시스템</a:t>
            </a:r>
            <a:r>
              <a:rPr lang="ko-KR" altLang="en-US" sz="1300" dirty="0">
                <a:latin typeface="나눔스퀘어 네오 ExtraBold" panose="00000900000000000000" pitchFamily="2" charset="-127"/>
                <a:ea typeface="나눔스퀘어 네오 ExtraBold" panose="00000900000000000000" pitchFamily="2" charset="-127"/>
              </a:rPr>
              <a:t> </a:t>
            </a:r>
            <a:endParaRPr lang="en-US" altLang="ko-KR" sz="1300" dirty="0">
              <a:latin typeface="나눔스퀘어 네오 ExtraBold" panose="00000900000000000000" pitchFamily="2" charset="-127"/>
              <a:ea typeface="나눔스퀘어 네오 ExtraBold" panose="00000900000000000000" pitchFamily="2" charset="-127"/>
            </a:endParaRPr>
          </a:p>
        </p:txBody>
      </p:sp>
      <p:pic>
        <p:nvPicPr>
          <p:cNvPr id="1079" name="Picture 20">
            <a:extLst>
              <a:ext uri="{FF2B5EF4-FFF2-40B4-BE49-F238E27FC236}">
                <a16:creationId xmlns:a16="http://schemas.microsoft.com/office/drawing/2014/main" id="{FB294AC4-21FE-D7D6-B0C4-F928957E6D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25556" y="4463474"/>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20">
            <a:extLst>
              <a:ext uri="{FF2B5EF4-FFF2-40B4-BE49-F238E27FC236}">
                <a16:creationId xmlns:a16="http://schemas.microsoft.com/office/drawing/2014/main" id="{FB616EA7-8589-CE66-EBFE-43CD99F75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25556" y="5609499"/>
            <a:ext cx="216000"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직선 연결선 1082">
            <a:extLst>
              <a:ext uri="{FF2B5EF4-FFF2-40B4-BE49-F238E27FC236}">
                <a16:creationId xmlns:a16="http://schemas.microsoft.com/office/drawing/2014/main" id="{FA2F8486-26FA-4A67-72E5-5E72D6CD9CF3}"/>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78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사각형: 둥근 모서리 52">
            <a:extLst>
              <a:ext uri="{FF2B5EF4-FFF2-40B4-BE49-F238E27FC236}">
                <a16:creationId xmlns:a16="http://schemas.microsoft.com/office/drawing/2014/main" id="{4903B8D1-3B8B-3533-2FAD-5410CE88780C}"/>
              </a:ext>
            </a:extLst>
          </p:cNvPr>
          <p:cNvSpPr/>
          <p:nvPr/>
        </p:nvSpPr>
        <p:spPr>
          <a:xfrm flipV="1">
            <a:off x="7275988" y="5769031"/>
            <a:ext cx="3780000" cy="45516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0C729E3B-4FF4-DB8F-FE35-CC8DB2EA11CB}"/>
              </a:ext>
            </a:extLst>
          </p:cNvPr>
          <p:cNvSpPr/>
          <p:nvPr/>
        </p:nvSpPr>
        <p:spPr>
          <a:xfrm flipV="1">
            <a:off x="7290273" y="4435951"/>
            <a:ext cx="3780000" cy="72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둥근 모서리 45">
            <a:extLst>
              <a:ext uri="{FF2B5EF4-FFF2-40B4-BE49-F238E27FC236}">
                <a16:creationId xmlns:a16="http://schemas.microsoft.com/office/drawing/2014/main" id="{4C554204-D8CA-A6C8-E0BE-91485A44C602}"/>
              </a:ext>
            </a:extLst>
          </p:cNvPr>
          <p:cNvSpPr/>
          <p:nvPr/>
        </p:nvSpPr>
        <p:spPr>
          <a:xfrm flipV="1">
            <a:off x="7310670" y="2650789"/>
            <a:ext cx="3780000" cy="45516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0648C0EA-D03F-350D-D380-BD4C8D974F3B}"/>
              </a:ext>
            </a:extLst>
          </p:cNvPr>
          <p:cNvSpPr/>
          <p:nvPr/>
        </p:nvSpPr>
        <p:spPr>
          <a:xfrm flipV="1">
            <a:off x="885595" y="2139743"/>
            <a:ext cx="504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사각형: 둥근 모서리 37">
            <a:extLst>
              <a:ext uri="{FF2B5EF4-FFF2-40B4-BE49-F238E27FC236}">
                <a16:creationId xmlns:a16="http://schemas.microsoft.com/office/drawing/2014/main" id="{8C6B9125-0664-8F40-0085-CBEFFB8FBE98}"/>
              </a:ext>
            </a:extLst>
          </p:cNvPr>
          <p:cNvSpPr/>
          <p:nvPr/>
        </p:nvSpPr>
        <p:spPr>
          <a:xfrm flipV="1">
            <a:off x="818221" y="2883129"/>
            <a:ext cx="5040000" cy="28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392A7582-D3A3-6528-307B-549DEE5E7692}"/>
              </a:ext>
            </a:extLst>
          </p:cNvPr>
          <p:cNvSpPr/>
          <p:nvPr/>
        </p:nvSpPr>
        <p:spPr>
          <a:xfrm flipV="1">
            <a:off x="838754" y="3433574"/>
            <a:ext cx="5040000" cy="43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CAFB0F9D-44D9-4CCF-C798-A991E9751EBB}"/>
              </a:ext>
            </a:extLst>
          </p:cNvPr>
          <p:cNvSpPr/>
          <p:nvPr/>
        </p:nvSpPr>
        <p:spPr>
          <a:xfrm flipV="1">
            <a:off x="865835" y="1593593"/>
            <a:ext cx="5040000" cy="28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BC1B1878-1DBB-46AB-1DE1-68B6C8A0BF6A}"/>
              </a:ext>
            </a:extLst>
          </p:cNvPr>
          <p:cNvSpPr/>
          <p:nvPr/>
        </p:nvSpPr>
        <p:spPr>
          <a:xfrm flipV="1">
            <a:off x="7310670" y="1401888"/>
            <a:ext cx="3780000" cy="72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20" name="TextBox 19">
            <a:extLst>
              <a:ext uri="{FF2B5EF4-FFF2-40B4-BE49-F238E27FC236}">
                <a16:creationId xmlns:a16="http://schemas.microsoft.com/office/drawing/2014/main" id="{5CC01A9B-C1E3-B083-1FF3-8B034E91B63A}"/>
              </a:ext>
            </a:extLst>
          </p:cNvPr>
          <p:cNvSpPr txBox="1"/>
          <p:nvPr/>
        </p:nvSpPr>
        <p:spPr>
          <a:xfrm>
            <a:off x="1089372" y="1599316"/>
            <a:ext cx="4592927"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1.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신체 데이터의 값</a:t>
            </a:r>
            <a:r>
              <a:rPr lang="ko-KR" altLang="en-US" sz="1200" dirty="0">
                <a:latin typeface="나눔스퀘어 네오 Bold" panose="00000800000000000000" pitchFamily="2" charset="-127"/>
                <a:ea typeface="나눔스퀘어 네오 Bold" panose="00000800000000000000" pitchFamily="2" charset="-127"/>
              </a:rPr>
              <a:t>과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자신이 관심있는 신체 데이터 컬럼</a:t>
            </a:r>
            <a:r>
              <a:rPr lang="ko-KR" altLang="en-US" sz="1200" dirty="0">
                <a:latin typeface="나눔스퀘어 네오 Bold" panose="00000800000000000000" pitchFamily="2" charset="-127"/>
                <a:ea typeface="나눔스퀘어 네오 Bold" panose="00000800000000000000" pitchFamily="2" charset="-127"/>
              </a:rPr>
              <a:t>을 입력</a:t>
            </a:r>
          </a:p>
        </p:txBody>
      </p:sp>
      <p:sp>
        <p:nvSpPr>
          <p:cNvPr id="21" name="TextBox 20">
            <a:extLst>
              <a:ext uri="{FF2B5EF4-FFF2-40B4-BE49-F238E27FC236}">
                <a16:creationId xmlns:a16="http://schemas.microsoft.com/office/drawing/2014/main" id="{5D9E4E8A-D56F-8455-C583-7223BA0D13AF}"/>
              </a:ext>
            </a:extLst>
          </p:cNvPr>
          <p:cNvSpPr txBox="1"/>
          <p:nvPr/>
        </p:nvSpPr>
        <p:spPr>
          <a:xfrm>
            <a:off x="827148" y="2150753"/>
            <a:ext cx="4672043"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최종 </a:t>
            </a:r>
            <a:r>
              <a:rPr lang="ko-KR" altLang="en-US" sz="1100" dirty="0" err="1">
                <a:latin typeface="나눔스퀘어 네오 Bold" panose="00000800000000000000" pitchFamily="2" charset="-127"/>
                <a:ea typeface="나눔스퀘어 네오 Bold" panose="00000800000000000000" pitchFamily="2" charset="-127"/>
              </a:rPr>
              <a:t>전처리된</a:t>
            </a:r>
            <a:r>
              <a:rPr lang="ko-KR" altLang="en-US" sz="1100" dirty="0">
                <a:latin typeface="나눔스퀘어 네오 Bold" panose="00000800000000000000" pitchFamily="2" charset="-127"/>
                <a:ea typeface="나눔스퀘어 네오 Bold" panose="00000800000000000000" pitchFamily="2" charset="-127"/>
              </a:rPr>
              <a:t> 데이터셋에서 코사인 유사도를 기반으로 가장 비슷하다고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판단되는 신체데이터셋의 사용자들 상위 </a:t>
            </a:r>
            <a:r>
              <a:rPr lang="en-US" altLang="ko-KR" sz="1100" dirty="0">
                <a:latin typeface="나눔스퀘어 네오 Bold" panose="00000800000000000000" pitchFamily="2" charset="-127"/>
                <a:ea typeface="나눔스퀘어 네오 Bold" panose="00000800000000000000" pitchFamily="2" charset="-127"/>
              </a:rPr>
              <a:t>150</a:t>
            </a:r>
            <a:r>
              <a:rPr lang="ko-KR" altLang="en-US" sz="1100" dirty="0">
                <a:latin typeface="나눔스퀘어 네오 Bold" panose="00000800000000000000" pitchFamily="2" charset="-127"/>
                <a:ea typeface="나눔스퀘어 네오 Bold" panose="00000800000000000000" pitchFamily="2" charset="-127"/>
              </a:rPr>
              <a:t> 표본 선택 </a:t>
            </a:r>
          </a:p>
        </p:txBody>
      </p:sp>
      <p:sp>
        <p:nvSpPr>
          <p:cNvPr id="24" name="TextBox 23">
            <a:extLst>
              <a:ext uri="{FF2B5EF4-FFF2-40B4-BE49-F238E27FC236}">
                <a16:creationId xmlns:a16="http://schemas.microsoft.com/office/drawing/2014/main" id="{10DE38AD-C652-E0FF-CBAA-F12ADA027A66}"/>
              </a:ext>
            </a:extLst>
          </p:cNvPr>
          <p:cNvSpPr txBox="1"/>
          <p:nvPr/>
        </p:nvSpPr>
        <p:spPr>
          <a:xfrm>
            <a:off x="1091496" y="2887921"/>
            <a:ext cx="4493451" cy="261610"/>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3. </a:t>
            </a:r>
            <a:r>
              <a:rPr lang="ko-KR" altLang="en-US" sz="1100" dirty="0">
                <a:latin typeface="나눔스퀘어 네오 Bold" panose="00000800000000000000" pitchFamily="2" charset="-127"/>
                <a:ea typeface="나눔스퀘어 네오 Bold" panose="00000800000000000000" pitchFamily="2" charset="-127"/>
              </a:rPr>
              <a:t>선택된 표본의 운동 처방을 받기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이전과 이후의 변화량 수치</a:t>
            </a:r>
            <a:r>
              <a:rPr lang="ko-KR" altLang="en-US" sz="1100" dirty="0">
                <a:latin typeface="나눔스퀘어 네오 Bold" panose="00000800000000000000" pitchFamily="2" charset="-127"/>
                <a:ea typeface="나눔스퀘어 네오 Bold" panose="00000800000000000000" pitchFamily="2" charset="-127"/>
              </a:rPr>
              <a:t>를 구함</a:t>
            </a:r>
          </a:p>
        </p:txBody>
      </p:sp>
      <p:sp>
        <p:nvSpPr>
          <p:cNvPr id="26" name="TextBox 25">
            <a:extLst>
              <a:ext uri="{FF2B5EF4-FFF2-40B4-BE49-F238E27FC236}">
                <a16:creationId xmlns:a16="http://schemas.microsoft.com/office/drawing/2014/main" id="{EDF23844-C77C-3C77-929C-29E5BA4A6693}"/>
              </a:ext>
            </a:extLst>
          </p:cNvPr>
          <p:cNvSpPr txBox="1"/>
          <p:nvPr/>
        </p:nvSpPr>
        <p:spPr>
          <a:xfrm>
            <a:off x="1167866" y="3435746"/>
            <a:ext cx="4381777"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4. </a:t>
            </a:r>
            <a:r>
              <a:rPr lang="ko-KR" altLang="en-US" sz="1100" dirty="0">
                <a:latin typeface="나눔스퀘어 네오 Bold" panose="00000800000000000000" pitchFamily="2" charset="-127"/>
                <a:ea typeface="나눔스퀘어 네오 Bold" panose="00000800000000000000" pitchFamily="2" charset="-127"/>
              </a:rPr>
              <a:t>사용자가 선택한 신체 데이터의 변화량이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가장 높은 사용자의 </a:t>
            </a:r>
            <a:endParaRPr lang="en-US" altLang="ko-KR" sz="1100" dirty="0">
              <a:solidFill>
                <a:srgbClr val="C00000"/>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변화량</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운동</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처방 전후의 날짜 차이</a:t>
            </a:r>
            <a:r>
              <a:rPr lang="ko-KR" altLang="en-US" sz="1100" dirty="0">
                <a:latin typeface="나눔스퀘어 네오 Bold" panose="00000800000000000000" pitchFamily="2" charset="-127"/>
                <a:ea typeface="나눔스퀘어 네오 Bold" panose="00000800000000000000" pitchFamily="2" charset="-127"/>
              </a:rPr>
              <a:t>를 보여줌</a:t>
            </a:r>
          </a:p>
        </p:txBody>
      </p:sp>
      <p:sp>
        <p:nvSpPr>
          <p:cNvPr id="28" name="TextBox 27">
            <a:extLst>
              <a:ext uri="{FF2B5EF4-FFF2-40B4-BE49-F238E27FC236}">
                <a16:creationId xmlns:a16="http://schemas.microsoft.com/office/drawing/2014/main" id="{AF21112D-3F5A-222F-A5C8-821C007370D8}"/>
              </a:ext>
            </a:extLst>
          </p:cNvPr>
          <p:cNvSpPr txBox="1"/>
          <p:nvPr/>
        </p:nvSpPr>
        <p:spPr>
          <a:xfrm>
            <a:off x="7412556" y="1369274"/>
            <a:ext cx="3678114" cy="707566"/>
          </a:xfrm>
          <a:prstGeom prst="rect">
            <a:avLst/>
          </a:prstGeom>
          <a:noFill/>
        </p:spPr>
        <p:txBody>
          <a:bodyPr wrap="square" rtlCol="0">
            <a:spAutoFit/>
          </a:bodyPr>
          <a:lstStyle/>
          <a:p>
            <a:pPr algn="ctr">
              <a:lnSpc>
                <a:spcPct val="150000"/>
              </a:lnSpc>
            </a:pPr>
            <a:r>
              <a:rPr lang="ko-KR" altLang="en-US" sz="1400" dirty="0" err="1">
                <a:latin typeface="나눔스퀘어 네오 Bold" panose="00000800000000000000" pitchFamily="2" charset="-127"/>
                <a:ea typeface="나눔스퀘어 네오 Bold" panose="00000800000000000000" pitchFamily="2" charset="-127"/>
              </a:rPr>
              <a:t>본운동</a:t>
            </a:r>
            <a:r>
              <a:rPr lang="ko-KR" altLang="en-US" sz="1400" dirty="0">
                <a:latin typeface="나눔스퀘어 네오 Bold" panose="00000800000000000000" pitchFamily="2" charset="-127"/>
                <a:ea typeface="나눔스퀘어 네오 Bold" panose="00000800000000000000" pitchFamily="2" charset="-127"/>
              </a:rPr>
              <a:t> 컬럼에서</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구분된 </a:t>
            </a:r>
            <a:endParaRPr lang="en-US" altLang="ko-KR" sz="14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400" dirty="0">
                <a:latin typeface="나눔스퀘어 네오 Bold" panose="00000800000000000000" pitchFamily="2" charset="-127"/>
                <a:ea typeface="나눔스퀘어 네오 Bold" panose="00000800000000000000" pitchFamily="2" charset="-127"/>
              </a:rPr>
              <a:t>각 </a:t>
            </a:r>
            <a:r>
              <a:rPr lang="ko-KR" altLang="en-US" sz="1400" dirty="0">
                <a:solidFill>
                  <a:srgbClr val="C00000"/>
                </a:solidFill>
                <a:latin typeface="나눔스퀘어 네오 Bold" panose="00000800000000000000" pitchFamily="2" charset="-127"/>
                <a:ea typeface="나눔스퀘어 네오 Bold" panose="00000800000000000000" pitchFamily="2" charset="-127"/>
              </a:rPr>
              <a:t>운동의</a:t>
            </a:r>
            <a:r>
              <a:rPr lang="ko-KR" altLang="en-US" sz="1400" dirty="0">
                <a:latin typeface="나눔스퀘어 네오 Bold" panose="00000800000000000000" pitchFamily="2" charset="-127"/>
                <a:ea typeface="나눔스퀘어 네오 Bold" panose="00000800000000000000" pitchFamily="2" charset="-127"/>
              </a:rPr>
              <a:t> </a:t>
            </a:r>
            <a:r>
              <a:rPr lang="ko-KR" altLang="en-US" sz="1400" dirty="0">
                <a:solidFill>
                  <a:srgbClr val="C00000"/>
                </a:solidFill>
                <a:latin typeface="나눔스퀘어 네오 Bold" panose="00000800000000000000" pitchFamily="2" charset="-127"/>
                <a:ea typeface="나눔스퀘어 네오 Bold" panose="00000800000000000000" pitchFamily="2" charset="-127"/>
              </a:rPr>
              <a:t>변화량 평균</a:t>
            </a:r>
            <a:r>
              <a:rPr lang="ko-KR" altLang="en-US" sz="1400" dirty="0">
                <a:latin typeface="나눔스퀘어 네오 Bold" panose="00000800000000000000" pitchFamily="2" charset="-127"/>
                <a:ea typeface="나눔스퀘어 네오 Bold" panose="00000800000000000000" pitchFamily="2" charset="-127"/>
              </a:rPr>
              <a:t>을 구함</a:t>
            </a:r>
            <a:endParaRPr lang="en-US" altLang="ko-KR" sz="14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3F33E72C-2668-2D17-E2B1-0FFAB8A460FB}"/>
              </a:ext>
            </a:extLst>
          </p:cNvPr>
          <p:cNvSpPr txBox="1"/>
          <p:nvPr/>
        </p:nvSpPr>
        <p:spPr>
          <a:xfrm>
            <a:off x="7411197" y="4398623"/>
            <a:ext cx="3538152" cy="707566"/>
          </a:xfrm>
          <a:prstGeom prst="rect">
            <a:avLst/>
          </a:prstGeom>
          <a:noFill/>
        </p:spPr>
        <p:txBody>
          <a:bodyPr wrap="square" rtlCol="0">
            <a:spAutoFit/>
          </a:bodyPr>
          <a:lstStyle>
            <a:defPPr>
              <a:defRPr lang="ko-KR"/>
            </a:defPPr>
            <a:lvl1pPr algn="ctr">
              <a:lnSpc>
                <a:spcPct val="150000"/>
              </a:lnSpc>
              <a:defRPr sz="1400">
                <a:latin typeface="나눔스퀘어 네오 Bold" panose="00000800000000000000" pitchFamily="2" charset="-127"/>
                <a:ea typeface="나눔스퀘어 네오 Bold" panose="00000800000000000000" pitchFamily="2" charset="-127"/>
              </a:defRPr>
            </a:lvl1pPr>
          </a:lstStyle>
          <a:p>
            <a:r>
              <a:rPr lang="ko-KR" altLang="en-US" dirty="0" err="1"/>
              <a:t>본운동</a:t>
            </a:r>
            <a:r>
              <a:rPr lang="ko-KR" altLang="en-US" dirty="0"/>
              <a:t> 컬럼에서</a:t>
            </a:r>
            <a:r>
              <a:rPr lang="en-US" altLang="ko-KR" dirty="0"/>
              <a:t> </a:t>
            </a:r>
            <a:r>
              <a:rPr lang="ko-KR" altLang="en-US" dirty="0"/>
              <a:t>구분된 </a:t>
            </a:r>
            <a:endParaRPr lang="en-US" altLang="ko-KR" dirty="0"/>
          </a:p>
          <a:p>
            <a:r>
              <a:rPr lang="ko-KR" altLang="en-US" dirty="0"/>
              <a:t>각 </a:t>
            </a:r>
            <a:r>
              <a:rPr lang="ko-KR" altLang="en-US" dirty="0">
                <a:solidFill>
                  <a:srgbClr val="C00000"/>
                </a:solidFill>
              </a:rPr>
              <a:t>운동의 카운트</a:t>
            </a:r>
            <a:r>
              <a:rPr lang="ko-KR" altLang="en-US" dirty="0"/>
              <a:t>를 구함</a:t>
            </a:r>
            <a:endParaRPr lang="en-US" altLang="ko-KR" dirty="0"/>
          </a:p>
        </p:txBody>
      </p:sp>
      <p:pic>
        <p:nvPicPr>
          <p:cNvPr id="3082" name="Picture 10">
            <a:extLst>
              <a:ext uri="{FF2B5EF4-FFF2-40B4-BE49-F238E27FC236}">
                <a16:creationId xmlns:a16="http://schemas.microsoft.com/office/drawing/2014/main" id="{1595DE3E-411C-DDCC-FB3D-33B1CADCB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1010" y="3950057"/>
            <a:ext cx="3588889" cy="2007344"/>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B6FA2E40-BBBB-77C0-B72F-E3CE34C2A9A7}"/>
              </a:ext>
            </a:extLst>
          </p:cNvPr>
          <p:cNvSpPr/>
          <p:nvPr/>
        </p:nvSpPr>
        <p:spPr>
          <a:xfrm>
            <a:off x="6860670" y="1032644"/>
            <a:ext cx="4680000" cy="2340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7271813-B79E-D3FE-F86A-B5CDEAB56274}"/>
              </a:ext>
            </a:extLst>
          </p:cNvPr>
          <p:cNvSpPr txBox="1"/>
          <p:nvPr/>
        </p:nvSpPr>
        <p:spPr>
          <a:xfrm>
            <a:off x="7241306" y="764820"/>
            <a:ext cx="3918728" cy="523220"/>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2</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변화량이 가장 큰 사용자의 운동 추천</a:t>
            </a:r>
          </a:p>
        </p:txBody>
      </p:sp>
      <p:sp>
        <p:nvSpPr>
          <p:cNvPr id="9" name="사각형: 둥근 모서리 8">
            <a:extLst>
              <a:ext uri="{FF2B5EF4-FFF2-40B4-BE49-F238E27FC236}">
                <a16:creationId xmlns:a16="http://schemas.microsoft.com/office/drawing/2014/main" id="{529866C0-8575-5058-7884-75752FDB93D2}"/>
              </a:ext>
            </a:extLst>
          </p:cNvPr>
          <p:cNvSpPr/>
          <p:nvPr/>
        </p:nvSpPr>
        <p:spPr>
          <a:xfrm>
            <a:off x="1531010" y="3925813"/>
            <a:ext cx="3663379" cy="205260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0">
            <a:extLst>
              <a:ext uri="{FF2B5EF4-FFF2-40B4-BE49-F238E27FC236}">
                <a16:creationId xmlns:a16="http://schemas.microsoft.com/office/drawing/2014/main" id="{832F33B2-326B-99DE-620A-DA569DFBB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1923905"/>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7" name="사각형: 둥근 모서리 16">
            <a:extLst>
              <a:ext uri="{FF2B5EF4-FFF2-40B4-BE49-F238E27FC236}">
                <a16:creationId xmlns:a16="http://schemas.microsoft.com/office/drawing/2014/main" id="{709D8904-0F94-31AF-B164-642CA2C5543A}"/>
              </a:ext>
            </a:extLst>
          </p:cNvPr>
          <p:cNvSpPr/>
          <p:nvPr/>
        </p:nvSpPr>
        <p:spPr>
          <a:xfrm>
            <a:off x="685835" y="1052609"/>
            <a:ext cx="5400000" cy="540721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879468AE-0EB9-8935-211E-81A87DD45CED}"/>
              </a:ext>
            </a:extLst>
          </p:cNvPr>
          <p:cNvSpPr/>
          <p:nvPr/>
        </p:nvSpPr>
        <p:spPr>
          <a:xfrm>
            <a:off x="6860670" y="3787140"/>
            <a:ext cx="4602896" cy="2648883"/>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A5B99FDA-5002-A5ED-2414-5688D2C817ED}"/>
              </a:ext>
            </a:extLst>
          </p:cNvPr>
          <p:cNvSpPr txBox="1"/>
          <p:nvPr/>
        </p:nvSpPr>
        <p:spPr>
          <a:xfrm>
            <a:off x="1437347" y="791691"/>
            <a:ext cx="3896976" cy="492443"/>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1</a:t>
            </a:r>
          </a:p>
          <a:p>
            <a:pPr algn="ct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코사인 유사도 기반의 추천 시스템 </a:t>
            </a: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Flow</a:t>
            </a:r>
            <a:endParaRPr lang="ko-KR" altLang="en-US" sz="12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25" name="TextBox 24">
            <a:extLst>
              <a:ext uri="{FF2B5EF4-FFF2-40B4-BE49-F238E27FC236}">
                <a16:creationId xmlns:a16="http://schemas.microsoft.com/office/drawing/2014/main" id="{D8BB9D4F-221E-8974-81B7-0D647AF1B841}"/>
              </a:ext>
            </a:extLst>
          </p:cNvPr>
          <p:cNvSpPr txBox="1"/>
          <p:nvPr/>
        </p:nvSpPr>
        <p:spPr>
          <a:xfrm>
            <a:off x="7544181" y="3527535"/>
            <a:ext cx="3235874" cy="707886"/>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3</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가장 많이 처방 받은 운동 추천</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a:t>
            </a: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선택한 신체 데이터와 무관</a:t>
            </a: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1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5" name="TextBox 34">
            <a:extLst>
              <a:ext uri="{FF2B5EF4-FFF2-40B4-BE49-F238E27FC236}">
                <a16:creationId xmlns:a16="http://schemas.microsoft.com/office/drawing/2014/main" id="{96389E32-F042-43CE-8754-7822BAB557F4}"/>
              </a:ext>
            </a:extLst>
          </p:cNvPr>
          <p:cNvSpPr txBox="1"/>
          <p:nvPr/>
        </p:nvSpPr>
        <p:spPr>
          <a:xfrm>
            <a:off x="1313617" y="1276097"/>
            <a:ext cx="4031380" cy="276999"/>
          </a:xfrm>
          <a:prstGeom prst="rect">
            <a:avLst/>
          </a:prstGeom>
          <a:noFill/>
        </p:spPr>
        <p:txBody>
          <a:bodyPr wrap="square" rtlCol="0">
            <a:spAutoFit/>
          </a:bodyPr>
          <a:lstStyle/>
          <a:p>
            <a:pPr algn="ctr"/>
            <a:r>
              <a:rPr lang="ko-KR" altLang="en-US" sz="1200" dirty="0">
                <a:solidFill>
                  <a:srgbClr val="C00000"/>
                </a:solidFill>
                <a:latin typeface="나눔스퀘어 네오 ExtraBold" panose="00000900000000000000" pitchFamily="2" charset="-127"/>
                <a:ea typeface="나눔스퀘어 네오 ExtraBold" panose="00000900000000000000" pitchFamily="2" charset="-127"/>
              </a:rPr>
              <a:t>변화량이 가장 큰</a:t>
            </a:r>
            <a:r>
              <a:rPr lang="ko-KR" altLang="en-US" sz="1200" dirty="0">
                <a:latin typeface="나눔스퀘어 네오 ExtraBold" panose="00000900000000000000" pitchFamily="2" charset="-127"/>
                <a:ea typeface="나눔스퀘어 네오 ExtraBold" panose="00000900000000000000" pitchFamily="2" charset="-127"/>
              </a:rPr>
              <a:t> 사용자의 운동 추천</a:t>
            </a:r>
          </a:p>
        </p:txBody>
      </p:sp>
      <p:sp>
        <p:nvSpPr>
          <p:cNvPr id="40" name="사각형: 둥근 모서리 39">
            <a:extLst>
              <a:ext uri="{FF2B5EF4-FFF2-40B4-BE49-F238E27FC236}">
                <a16:creationId xmlns:a16="http://schemas.microsoft.com/office/drawing/2014/main" id="{80AEC131-2D81-1FC8-DC56-873AB047A120}"/>
              </a:ext>
            </a:extLst>
          </p:cNvPr>
          <p:cNvSpPr/>
          <p:nvPr/>
        </p:nvSpPr>
        <p:spPr>
          <a:xfrm flipV="1">
            <a:off x="836611" y="2156130"/>
            <a:ext cx="504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76B1E11D-82EC-7100-2445-4CDF8044692F}"/>
              </a:ext>
            </a:extLst>
          </p:cNvPr>
          <p:cNvSpPr txBox="1"/>
          <p:nvPr/>
        </p:nvSpPr>
        <p:spPr>
          <a:xfrm>
            <a:off x="1020590" y="2167140"/>
            <a:ext cx="4672043"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최종 </a:t>
            </a:r>
            <a:r>
              <a:rPr lang="ko-KR" altLang="en-US" sz="1100" dirty="0" err="1">
                <a:latin typeface="나눔스퀘어 네오 Bold" panose="00000800000000000000" pitchFamily="2" charset="-127"/>
                <a:ea typeface="나눔스퀘어 네오 Bold" panose="00000800000000000000" pitchFamily="2" charset="-127"/>
              </a:rPr>
              <a:t>전처리된</a:t>
            </a:r>
            <a:r>
              <a:rPr lang="ko-KR" altLang="en-US" sz="1100" dirty="0">
                <a:latin typeface="나눔스퀘어 네오 Bold" panose="00000800000000000000" pitchFamily="2" charset="-127"/>
                <a:ea typeface="나눔스퀘어 네오 Bold" panose="00000800000000000000" pitchFamily="2" charset="-127"/>
              </a:rPr>
              <a:t> 데이터셋에서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코사인 유사도를 기반</a:t>
            </a:r>
            <a:r>
              <a:rPr lang="ko-KR" altLang="en-US" sz="1100" dirty="0">
                <a:latin typeface="나눔스퀘어 네오 Bold" panose="00000800000000000000" pitchFamily="2" charset="-127"/>
                <a:ea typeface="나눔스퀘어 네오 Bold" panose="00000800000000000000" pitchFamily="2" charset="-127"/>
              </a:rPr>
              <a:t>으로 가장 비슷하다고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판단되는 신체 데이터셋의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사용자들 상위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150</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표본 선택 </a:t>
            </a:r>
          </a:p>
        </p:txBody>
      </p:sp>
      <p:pic>
        <p:nvPicPr>
          <p:cNvPr id="42" name="Picture 20">
            <a:extLst>
              <a:ext uri="{FF2B5EF4-FFF2-40B4-BE49-F238E27FC236}">
                <a16:creationId xmlns:a16="http://schemas.microsoft.com/office/drawing/2014/main" id="{B3425E83-75FA-5145-60D5-D3068B988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265555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a:extLst>
              <a:ext uri="{FF2B5EF4-FFF2-40B4-BE49-F238E27FC236}">
                <a16:creationId xmlns:a16="http://schemas.microsoft.com/office/drawing/2014/main" id="{4641C1E1-EAF8-7877-9E2B-65E2F4846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320392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45" name="타원 44">
            <a:extLst>
              <a:ext uri="{FF2B5EF4-FFF2-40B4-BE49-F238E27FC236}">
                <a16:creationId xmlns:a16="http://schemas.microsoft.com/office/drawing/2014/main" id="{0E0AFB0E-F1F0-E114-5A14-7BEA1F32811D}"/>
              </a:ext>
            </a:extLst>
          </p:cNvPr>
          <p:cNvSpPr/>
          <p:nvPr/>
        </p:nvSpPr>
        <p:spPr>
          <a:xfrm>
            <a:off x="2929547" y="5356792"/>
            <a:ext cx="784385" cy="400063"/>
          </a:xfrm>
          <a:prstGeom prst="ellipse">
            <a:avLst/>
          </a:prstGeom>
          <a:noFill/>
          <a:ln w="1905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742B1AA7-BCA2-03A5-3F76-A56DDBEC12CE}"/>
              </a:ext>
            </a:extLst>
          </p:cNvPr>
          <p:cNvSpPr txBox="1"/>
          <p:nvPr/>
        </p:nvSpPr>
        <p:spPr>
          <a:xfrm>
            <a:off x="7472633" y="2724481"/>
            <a:ext cx="3456075" cy="307777"/>
          </a:xfrm>
          <a:prstGeom prst="rect">
            <a:avLst/>
          </a:prstGeom>
          <a:noFill/>
        </p:spPr>
        <p:txBody>
          <a:bodyPr wrap="square" rtlCol="0">
            <a:spAutoFit/>
          </a:bodyPr>
          <a:lstStyle/>
          <a:p>
            <a:pPr algn="ctr"/>
            <a:r>
              <a:rPr lang="ko-KR" altLang="en-US" sz="1400" dirty="0">
                <a:solidFill>
                  <a:srgbClr val="C00000"/>
                </a:solidFill>
                <a:latin typeface="나눔스퀘어 네오 ExtraBold" panose="00000900000000000000" pitchFamily="2" charset="-127"/>
                <a:ea typeface="나눔스퀘어 네오 ExtraBold" panose="00000900000000000000" pitchFamily="2" charset="-127"/>
              </a:rPr>
              <a:t>평균 변화량</a:t>
            </a:r>
            <a:r>
              <a:rPr lang="ko-KR" altLang="en-US" sz="1400" dirty="0">
                <a:latin typeface="나눔스퀘어 네오 ExtraBold" panose="00000900000000000000" pitchFamily="2" charset="-127"/>
                <a:ea typeface="나눔스퀘어 네오 ExtraBold" panose="00000900000000000000" pitchFamily="2" charset="-127"/>
              </a:rPr>
              <a:t>이 높은 운동 </a:t>
            </a:r>
            <a:r>
              <a:rPr lang="en-US" altLang="ko-KR" sz="1400" dirty="0">
                <a:latin typeface="나눔스퀘어 네오 ExtraBold" panose="00000900000000000000" pitchFamily="2" charset="-127"/>
                <a:ea typeface="나눔스퀘어 네오 ExtraBold" panose="00000900000000000000" pitchFamily="2" charset="-127"/>
              </a:rPr>
              <a:t>5</a:t>
            </a:r>
            <a:r>
              <a:rPr lang="ko-KR" altLang="en-US" sz="1400" dirty="0">
                <a:latin typeface="나눔스퀘어 네오 ExtraBold" panose="00000900000000000000" pitchFamily="2" charset="-127"/>
                <a:ea typeface="나눔스퀘어 네오 ExtraBold" panose="00000900000000000000" pitchFamily="2" charset="-127"/>
              </a:rPr>
              <a:t>개를 추천</a:t>
            </a:r>
          </a:p>
        </p:txBody>
      </p:sp>
      <p:sp>
        <p:nvSpPr>
          <p:cNvPr id="50" name="TextBox 49">
            <a:extLst>
              <a:ext uri="{FF2B5EF4-FFF2-40B4-BE49-F238E27FC236}">
                <a16:creationId xmlns:a16="http://schemas.microsoft.com/office/drawing/2014/main" id="{4644AFB9-2248-C599-3B54-F0DEC5376AF1}"/>
              </a:ext>
            </a:extLst>
          </p:cNvPr>
          <p:cNvSpPr txBox="1"/>
          <p:nvPr/>
        </p:nvSpPr>
        <p:spPr>
          <a:xfrm>
            <a:off x="7437951" y="5842723"/>
            <a:ext cx="3456075" cy="307777"/>
          </a:xfrm>
          <a:prstGeom prst="rect">
            <a:avLst/>
          </a:prstGeom>
          <a:noFill/>
        </p:spPr>
        <p:txBody>
          <a:bodyPr wrap="square" rtlCol="0">
            <a:spAutoFit/>
          </a:bodyPr>
          <a:lstStyle>
            <a:defPPr>
              <a:defRPr lang="ko-KR"/>
            </a:defPPr>
            <a:lvl1pPr algn="ctr">
              <a:defRPr sz="1400">
                <a:solidFill>
                  <a:srgbClr val="C00000"/>
                </a:solidFill>
                <a:latin typeface="나눔스퀘어 네오 ExtraBold" panose="00000900000000000000" pitchFamily="2" charset="-127"/>
                <a:ea typeface="나눔스퀘어 네오 ExtraBold" panose="00000900000000000000" pitchFamily="2" charset="-127"/>
              </a:defRPr>
            </a:lvl1pPr>
          </a:lstStyle>
          <a:p>
            <a:r>
              <a:rPr lang="ko-KR" altLang="en-US" dirty="0"/>
              <a:t>가장 카운트</a:t>
            </a:r>
            <a:r>
              <a:rPr lang="ko-KR" altLang="en-US" dirty="0">
                <a:solidFill>
                  <a:schemeClr val="tx1"/>
                </a:solidFill>
              </a:rPr>
              <a:t>가 높은 운동 </a:t>
            </a:r>
            <a:r>
              <a:rPr lang="en-US" altLang="ko-KR" dirty="0">
                <a:solidFill>
                  <a:schemeClr val="tx1"/>
                </a:solidFill>
              </a:rPr>
              <a:t>5</a:t>
            </a:r>
            <a:r>
              <a:rPr lang="ko-KR" altLang="en-US" dirty="0">
                <a:solidFill>
                  <a:schemeClr val="tx1"/>
                </a:solidFill>
              </a:rPr>
              <a:t>개를 추천</a:t>
            </a:r>
          </a:p>
        </p:txBody>
      </p:sp>
      <p:pic>
        <p:nvPicPr>
          <p:cNvPr id="51" name="Picture 4">
            <a:extLst>
              <a:ext uri="{FF2B5EF4-FFF2-40B4-BE49-F238E27FC236}">
                <a16:creationId xmlns:a16="http://schemas.microsoft.com/office/drawing/2014/main" id="{A3AFD8CE-D094-A643-C73E-E566CD705E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020670" y="223803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FFF46897-2C12-EA4B-07C5-399B22199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020670" y="528167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B8DFCF-AC44-70F7-E752-5B4FA7AC5C36}"/>
              </a:ext>
            </a:extLst>
          </p:cNvPr>
          <p:cNvSpPr txBox="1"/>
          <p:nvPr/>
        </p:nvSpPr>
        <p:spPr>
          <a:xfrm>
            <a:off x="1123452" y="6005137"/>
            <a:ext cx="4524767" cy="430887"/>
          </a:xfrm>
          <a:prstGeom prst="rect">
            <a:avLst/>
          </a:prstGeom>
          <a:noFill/>
        </p:spPr>
        <p:txBody>
          <a:bodyPr wrap="square" rtlCol="0">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실제 사용자가 선택한</a:t>
            </a:r>
            <a:r>
              <a:rPr lang="ko-KR" altLang="en-US"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8CBAD"/>
                </a:highlight>
                <a:latin typeface="나눔스퀘어 네오 Bold" panose="00000800000000000000" pitchFamily="2" charset="-127"/>
                <a:ea typeface="나눔스퀘어 네오 Bold" panose="00000800000000000000" pitchFamily="2" charset="-127"/>
              </a:rPr>
              <a:t>상위 유사도 표본</a:t>
            </a:r>
            <a:r>
              <a:rPr lang="ko-KR" altLang="en-US" sz="1100" dirty="0">
                <a:latin typeface="나눔스퀘어 네오 Bold" panose="00000800000000000000" pitchFamily="2" charset="-127"/>
                <a:ea typeface="나눔스퀘어 네오 Bold" panose="00000800000000000000" pitchFamily="2" charset="-127"/>
              </a:rPr>
              <a:t>과 </a:t>
            </a:r>
            <a:r>
              <a:rPr lang="ko-KR" altLang="en-US" sz="1100" dirty="0">
                <a:highlight>
                  <a:srgbClr val="9DC3E6"/>
                </a:highlight>
                <a:latin typeface="나눔스퀘어 네오 Bold" panose="00000800000000000000" pitchFamily="2" charset="-127"/>
                <a:ea typeface="나눔스퀘어 네오 Bold" panose="00000800000000000000" pitchFamily="2" charset="-127"/>
              </a:rPr>
              <a:t>하위 유사도 표본</a:t>
            </a:r>
            <a:r>
              <a:rPr lang="ko-KR" altLang="en-US" sz="1100" dirty="0">
                <a:latin typeface="나눔스퀘어 네오 Bold" panose="00000800000000000000" pitchFamily="2" charset="-127"/>
                <a:ea typeface="나눔스퀘어 네오 Bold" panose="00000800000000000000" pitchFamily="2" charset="-127"/>
              </a:rPr>
              <a:t>의 비교 그래프</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en-US" altLang="ko-KR" sz="1000" dirty="0">
                <a:latin typeface="나눔스퀘어 네오 Bold" panose="00000800000000000000" pitchFamily="2" charset="-127"/>
                <a:ea typeface="나눔스퀘어 네오 Bold" panose="00000800000000000000" pitchFamily="2" charset="-127"/>
              </a:rPr>
              <a:t>(UMAP</a:t>
            </a:r>
            <a:r>
              <a:rPr lang="ko-KR" altLang="en-US" sz="1000" dirty="0">
                <a:latin typeface="나눔스퀘어 네오 Bold" panose="00000800000000000000" pitchFamily="2" charset="-127"/>
                <a:ea typeface="나눔스퀘어 네오 Bold" panose="00000800000000000000" pitchFamily="2" charset="-127"/>
              </a:rPr>
              <a:t>으로 차원 축소</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sp>
        <p:nvSpPr>
          <p:cNvPr id="19" name="사각형: 둥근 모서리 18">
            <a:extLst>
              <a:ext uri="{FF2B5EF4-FFF2-40B4-BE49-F238E27FC236}">
                <a16:creationId xmlns:a16="http://schemas.microsoft.com/office/drawing/2014/main" id="{E78634F3-D838-C733-142A-0D65B7079BD0}"/>
              </a:ext>
            </a:extLst>
          </p:cNvPr>
          <p:cNvSpPr/>
          <p:nvPr/>
        </p:nvSpPr>
        <p:spPr>
          <a:xfrm>
            <a:off x="4421980" y="4124303"/>
            <a:ext cx="638175" cy="590299"/>
          </a:xfrm>
          <a:prstGeom prst="roundRect">
            <a:avLst>
              <a:gd name="adj" fmla="val 0"/>
            </a:avLst>
          </a:prstGeom>
          <a:noFill/>
          <a:ln w="9525">
            <a:solidFill>
              <a:schemeClr val="accent6">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6739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7E2616E7-587E-795A-7503-0AB5AAC345E6}"/>
              </a:ext>
            </a:extLst>
          </p:cNvPr>
          <p:cNvSpPr/>
          <p:nvPr/>
        </p:nvSpPr>
        <p:spPr>
          <a:xfrm flipV="1">
            <a:off x="6827738" y="5674270"/>
            <a:ext cx="4896000" cy="6702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둥근 모서리 45">
            <a:extLst>
              <a:ext uri="{FF2B5EF4-FFF2-40B4-BE49-F238E27FC236}">
                <a16:creationId xmlns:a16="http://schemas.microsoft.com/office/drawing/2014/main" id="{695B3F7D-9FC7-6A06-0722-C4050632782E}"/>
              </a:ext>
            </a:extLst>
          </p:cNvPr>
          <p:cNvSpPr/>
          <p:nvPr/>
        </p:nvSpPr>
        <p:spPr>
          <a:xfrm flipV="1">
            <a:off x="6827738" y="4666025"/>
            <a:ext cx="4896000" cy="6702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2FC033A5-2D20-EA67-FC77-3BED0F59397C}"/>
              </a:ext>
            </a:extLst>
          </p:cNvPr>
          <p:cNvSpPr/>
          <p:nvPr/>
        </p:nvSpPr>
        <p:spPr>
          <a:xfrm flipV="1">
            <a:off x="6827738" y="3408570"/>
            <a:ext cx="4896000" cy="87926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24">
            <a:extLst>
              <a:ext uri="{FF2B5EF4-FFF2-40B4-BE49-F238E27FC236}">
                <a16:creationId xmlns:a16="http://schemas.microsoft.com/office/drawing/2014/main" id="{8E2635EA-8C08-5D17-AF6E-5E6745FB41FD}"/>
              </a:ext>
            </a:extLst>
          </p:cNvPr>
          <p:cNvSpPr/>
          <p:nvPr/>
        </p:nvSpPr>
        <p:spPr>
          <a:xfrm flipV="1">
            <a:off x="6827738" y="2314503"/>
            <a:ext cx="4896000" cy="73445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0B6D0063-7D3E-FA10-2B96-5AEEAC43654C}"/>
              </a:ext>
            </a:extLst>
          </p:cNvPr>
          <p:cNvSpPr/>
          <p:nvPr/>
        </p:nvSpPr>
        <p:spPr>
          <a:xfrm flipV="1">
            <a:off x="6827738" y="911500"/>
            <a:ext cx="4896000" cy="1043387"/>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77F0D6AA-4233-58BA-D29B-41F39AEE13B1}"/>
              </a:ext>
            </a:extLst>
          </p:cNvPr>
          <p:cNvSpPr/>
          <p:nvPr/>
        </p:nvSpPr>
        <p:spPr>
          <a:xfrm flipV="1">
            <a:off x="571047" y="2933471"/>
            <a:ext cx="5040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1266F6DB-B309-5BA7-0445-C79A26382399}"/>
              </a:ext>
            </a:extLst>
          </p:cNvPr>
          <p:cNvSpPr/>
          <p:nvPr/>
        </p:nvSpPr>
        <p:spPr>
          <a:xfrm flipV="1">
            <a:off x="1767838" y="3921180"/>
            <a:ext cx="272341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09C96235-E14F-FD31-35D5-4E5C0F5295FC}"/>
              </a:ext>
            </a:extLst>
          </p:cNvPr>
          <p:cNvSpPr/>
          <p:nvPr/>
        </p:nvSpPr>
        <p:spPr>
          <a:xfrm flipV="1">
            <a:off x="571047" y="2243946"/>
            <a:ext cx="5040000" cy="3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20" name="TextBox 19">
            <a:extLst>
              <a:ext uri="{FF2B5EF4-FFF2-40B4-BE49-F238E27FC236}">
                <a16:creationId xmlns:a16="http://schemas.microsoft.com/office/drawing/2014/main" id="{4BFC0F29-32DB-5E4E-8214-C412B9573125}"/>
              </a:ext>
            </a:extLst>
          </p:cNvPr>
          <p:cNvSpPr txBox="1"/>
          <p:nvPr/>
        </p:nvSpPr>
        <p:spPr>
          <a:xfrm>
            <a:off x="1050693" y="2977084"/>
            <a:ext cx="4139377"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본운동</a:t>
            </a:r>
            <a:r>
              <a:rPr lang="ko-KR" altLang="en-US" sz="1200" dirty="0">
                <a:latin typeface="나눔스퀘어 네오 Bold" panose="00000800000000000000" pitchFamily="2" charset="-127"/>
                <a:ea typeface="나눔스퀘어 네오 Bold" panose="00000800000000000000" pitchFamily="2" charset="-127"/>
              </a:rPr>
              <a:t> 컬럼의 경우는 아래와 같이 </a:t>
            </a:r>
            <a:r>
              <a:rPr lang="en-US" altLang="ko-KR" sz="1200" b="1"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로 구분되어 있음 때문에</a:t>
            </a:r>
            <a:r>
              <a:rPr lang="en-US" altLang="ko-KR" sz="1200" dirty="0">
                <a:latin typeface="나눔스퀘어 네오 Bold" panose="00000800000000000000" pitchFamily="2" charset="-127"/>
                <a:ea typeface="나눔스퀘어 네오 Bold" panose="00000800000000000000" pitchFamily="2" charset="-127"/>
              </a:rPr>
              <a:t>,</a:t>
            </a:r>
          </a:p>
        </p:txBody>
      </p:sp>
      <p:pic>
        <p:nvPicPr>
          <p:cNvPr id="22" name="그림 21">
            <a:extLst>
              <a:ext uri="{FF2B5EF4-FFF2-40B4-BE49-F238E27FC236}">
                <a16:creationId xmlns:a16="http://schemas.microsoft.com/office/drawing/2014/main" id="{AAFABF7C-7D03-FCCA-6F97-E06BA4B60956}"/>
              </a:ext>
            </a:extLst>
          </p:cNvPr>
          <p:cNvPicPr>
            <a:picLocks noChangeAspect="1"/>
          </p:cNvPicPr>
          <p:nvPr/>
        </p:nvPicPr>
        <p:blipFill>
          <a:blip r:embed="rId5"/>
          <a:stretch>
            <a:fillRect/>
          </a:stretch>
        </p:blipFill>
        <p:spPr>
          <a:xfrm>
            <a:off x="481576" y="5211449"/>
            <a:ext cx="2582131" cy="824962"/>
          </a:xfrm>
          <a:prstGeom prst="rect">
            <a:avLst/>
          </a:prstGeom>
        </p:spPr>
      </p:pic>
      <p:pic>
        <p:nvPicPr>
          <p:cNvPr id="24" name="그림 23">
            <a:extLst>
              <a:ext uri="{FF2B5EF4-FFF2-40B4-BE49-F238E27FC236}">
                <a16:creationId xmlns:a16="http://schemas.microsoft.com/office/drawing/2014/main" id="{E1B75B8E-3C33-ADD4-B444-B92DE4AE7017}"/>
              </a:ext>
            </a:extLst>
          </p:cNvPr>
          <p:cNvPicPr>
            <a:picLocks noChangeAspect="1"/>
          </p:cNvPicPr>
          <p:nvPr/>
        </p:nvPicPr>
        <p:blipFill>
          <a:blip r:embed="rId6"/>
          <a:stretch>
            <a:fillRect/>
          </a:stretch>
        </p:blipFill>
        <p:spPr>
          <a:xfrm>
            <a:off x="3662324" y="4814906"/>
            <a:ext cx="1999822" cy="1528583"/>
          </a:xfrm>
          <a:prstGeom prst="rect">
            <a:avLst/>
          </a:prstGeom>
        </p:spPr>
      </p:pic>
      <p:sp>
        <p:nvSpPr>
          <p:cNvPr id="27" name="TextBox 26">
            <a:extLst>
              <a:ext uri="{FF2B5EF4-FFF2-40B4-BE49-F238E27FC236}">
                <a16:creationId xmlns:a16="http://schemas.microsoft.com/office/drawing/2014/main" id="{7A88FDB1-A5C9-8674-B073-394F919D0A9B}"/>
              </a:ext>
            </a:extLst>
          </p:cNvPr>
          <p:cNvSpPr txBox="1"/>
          <p:nvPr/>
        </p:nvSpPr>
        <p:spPr>
          <a:xfrm>
            <a:off x="7289074" y="4670199"/>
            <a:ext cx="4193775" cy="619721"/>
          </a:xfrm>
          <a:prstGeom prst="rect">
            <a:avLst/>
          </a:prstGeom>
          <a:noFill/>
        </p:spPr>
        <p:txBody>
          <a:bodyPr wrap="square" rtlCol="0">
            <a:spAutoFit/>
          </a:bodyPr>
          <a:lstStyle/>
          <a:p>
            <a:pPr algn="ctr">
              <a:lnSpc>
                <a:spcPct val="150000"/>
              </a:lnSpc>
            </a:pPr>
            <a:r>
              <a:rPr lang="ko-KR" altLang="en-US" sz="1200" dirty="0">
                <a:solidFill>
                  <a:srgbClr val="C00000"/>
                </a:solidFill>
                <a:latin typeface="나눔스퀘어 네오 Bold" panose="00000800000000000000" pitchFamily="2" charset="-127"/>
                <a:ea typeface="나눔스퀘어 네오 Bold" panose="00000800000000000000" pitchFamily="2" charset="-127"/>
              </a:rPr>
              <a:t>다중선택이 가능</a:t>
            </a:r>
            <a:r>
              <a:rPr lang="ko-KR" altLang="en-US" sz="1200" dirty="0">
                <a:latin typeface="나눔스퀘어 네오 Bold" panose="00000800000000000000" pitchFamily="2" charset="-127"/>
                <a:ea typeface="나눔스퀘어 네오 Bold" panose="00000800000000000000" pitchFamily="2" charset="-127"/>
              </a:rPr>
              <a:t>하므로 여러 개 입력도 가능</a:t>
            </a:r>
            <a:endParaRPr lang="en-US" altLang="ko-KR" sz="1200" dirty="0">
              <a:latin typeface="나눔스퀘어 네오 Bold" panose="00000800000000000000" pitchFamily="2" charset="-127"/>
              <a:ea typeface="나눔스퀘어 네오 Bold" panose="00000800000000000000" pitchFamily="2" charset="-127"/>
            </a:endParaRPr>
          </a:p>
          <a:p>
            <a:pPr algn="ctr">
              <a:lnSpc>
                <a:spcPct val="150000"/>
              </a:lnSpc>
            </a:pP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이 </a:t>
            </a:r>
            <a:r>
              <a:rPr lang="ko-KR" altLang="en-US" sz="1200" dirty="0" err="1">
                <a:latin typeface="나눔스퀘어 네오 Bold" panose="00000800000000000000" pitchFamily="2" charset="-127"/>
                <a:ea typeface="나눔스퀘어 네오 Bold" panose="00000800000000000000" pitchFamily="2" charset="-127"/>
              </a:rPr>
              <a:t>입력값들은</a:t>
            </a:r>
            <a:r>
              <a:rPr lang="ko-KR" altLang="en-US" sz="1200" dirty="0">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최적화 모델의 가중치</a:t>
            </a:r>
            <a:r>
              <a:rPr lang="ko-KR" altLang="en-US" sz="1200" dirty="0">
                <a:latin typeface="나눔스퀘어 네오 Bold" panose="00000800000000000000" pitchFamily="2" charset="-127"/>
                <a:ea typeface="나눔스퀘어 네오 Bold" panose="00000800000000000000" pitchFamily="2" charset="-127"/>
              </a:rPr>
              <a:t>로 </a:t>
            </a:r>
            <a:r>
              <a:rPr lang="ko-KR" altLang="en-US" sz="1200" dirty="0" err="1">
                <a:latin typeface="나눔스퀘어 네오 Bold" panose="00000800000000000000" pitchFamily="2" charset="-127"/>
                <a:ea typeface="나눔스퀘어 네오 Bold" panose="00000800000000000000" pitchFamily="2" charset="-127"/>
              </a:rPr>
              <a:t>들어감</a:t>
            </a:r>
            <a:r>
              <a:rPr lang="en-US" altLang="ko-KR" sz="1200" dirty="0">
                <a:latin typeface="나눔스퀘어 네오 Bold" panose="00000800000000000000" pitchFamily="2" charset="-127"/>
                <a:ea typeface="나눔스퀘어 네오 Bold" panose="00000800000000000000" pitchFamily="2" charset="-127"/>
              </a:rPr>
              <a:t>)</a:t>
            </a:r>
          </a:p>
        </p:txBody>
      </p:sp>
      <p:sp>
        <p:nvSpPr>
          <p:cNvPr id="8" name="사각형: 둥근 모서리 7">
            <a:extLst>
              <a:ext uri="{FF2B5EF4-FFF2-40B4-BE49-F238E27FC236}">
                <a16:creationId xmlns:a16="http://schemas.microsoft.com/office/drawing/2014/main" id="{12E52B2D-74DE-C097-0D5F-F06DBDAD181B}"/>
              </a:ext>
            </a:extLst>
          </p:cNvPr>
          <p:cNvSpPr/>
          <p:nvPr/>
        </p:nvSpPr>
        <p:spPr>
          <a:xfrm>
            <a:off x="336000" y="1191837"/>
            <a:ext cx="5522974" cy="526798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4">
            <a:extLst>
              <a:ext uri="{FF2B5EF4-FFF2-40B4-BE49-F238E27FC236}">
                <a16:creationId xmlns:a16="http://schemas.microsoft.com/office/drawing/2014/main" id="{0E0EE39E-08B6-C9AA-5BA3-4B9271A80B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436" y="332451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0C27F97-BC59-6E3B-57A7-DFD5F6B1ABB6}"/>
              </a:ext>
            </a:extLst>
          </p:cNvPr>
          <p:cNvSpPr txBox="1"/>
          <p:nvPr/>
        </p:nvSpPr>
        <p:spPr>
          <a:xfrm>
            <a:off x="1087512" y="1001153"/>
            <a:ext cx="3896976"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기반의 추천 시스템</a:t>
            </a:r>
          </a:p>
        </p:txBody>
      </p:sp>
      <p:sp>
        <p:nvSpPr>
          <p:cNvPr id="17" name="사각형: 둥근 모서리 16">
            <a:extLst>
              <a:ext uri="{FF2B5EF4-FFF2-40B4-BE49-F238E27FC236}">
                <a16:creationId xmlns:a16="http://schemas.microsoft.com/office/drawing/2014/main" id="{ABA74D69-3A03-E113-BEB0-40BF1CBDEEB2}"/>
              </a:ext>
            </a:extLst>
          </p:cNvPr>
          <p:cNvSpPr/>
          <p:nvPr/>
        </p:nvSpPr>
        <p:spPr>
          <a:xfrm>
            <a:off x="418012" y="4814906"/>
            <a:ext cx="5364000" cy="1593056"/>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ADE1767-6CDB-6854-5563-A763182D856A}"/>
              </a:ext>
            </a:extLst>
          </p:cNvPr>
          <p:cNvSpPr txBox="1"/>
          <p:nvPr/>
        </p:nvSpPr>
        <p:spPr>
          <a:xfrm>
            <a:off x="1733210" y="4233297"/>
            <a:ext cx="1330497" cy="400110"/>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150, 43</a:t>
            </a:r>
          </a:p>
          <a:p>
            <a:pPr algn="ctr"/>
            <a:r>
              <a:rPr lang="en-US" altLang="ko-KR" sz="900" dirty="0">
                <a:latin typeface="나눔스퀘어 네오 Bold" panose="00000800000000000000" pitchFamily="2" charset="-127"/>
                <a:ea typeface="나눔스퀘어 네오 Bold" panose="00000800000000000000" pitchFamily="2" charset="-127"/>
              </a:rPr>
              <a:t>(</a:t>
            </a:r>
            <a:r>
              <a:rPr lang="en-US" altLang="ko-KR" sz="900" b="1" dirty="0">
                <a:latin typeface="나눔스퀘어 네오 Bold" panose="00000800000000000000" pitchFamily="2" charset="-127"/>
                <a:ea typeface="나눔스퀘어 네오 Bold" panose="00000800000000000000" pitchFamily="2" charset="-127"/>
              </a:rPr>
              <a:t>Shape</a:t>
            </a:r>
            <a:r>
              <a:rPr lang="en-US" altLang="ko-KR" sz="900" dirty="0">
                <a:latin typeface="나눔스퀘어 네오 Bold" panose="00000800000000000000" pitchFamily="2" charset="-127"/>
                <a:ea typeface="나눔스퀘어 네오 Bold" panose="00000800000000000000" pitchFamily="2" charset="-127"/>
              </a:rPr>
              <a:t>)</a:t>
            </a:r>
          </a:p>
        </p:txBody>
      </p:sp>
      <p:sp>
        <p:nvSpPr>
          <p:cNvPr id="21" name="TextBox 20">
            <a:extLst>
              <a:ext uri="{FF2B5EF4-FFF2-40B4-BE49-F238E27FC236}">
                <a16:creationId xmlns:a16="http://schemas.microsoft.com/office/drawing/2014/main" id="{8E6F3059-65BD-0371-CE22-2D542B96ACFA}"/>
              </a:ext>
            </a:extLst>
          </p:cNvPr>
          <p:cNvSpPr txBox="1"/>
          <p:nvPr/>
        </p:nvSpPr>
        <p:spPr>
          <a:xfrm>
            <a:off x="3160751" y="4233297"/>
            <a:ext cx="1330497" cy="400110"/>
          </a:xfrm>
          <a:prstGeom prst="rect">
            <a:avLst/>
          </a:prstGeom>
          <a:noFill/>
        </p:spPr>
        <p:txBody>
          <a:bodyPr wrap="square" rtlCol="0">
            <a:spAutoFit/>
          </a:bodyPr>
          <a:lstStyle/>
          <a:p>
            <a:pPr algn="ctr"/>
            <a:r>
              <a:rPr lang="en-US" altLang="ko-KR" sz="1100" dirty="0">
                <a:solidFill>
                  <a:srgbClr val="C00000"/>
                </a:solidFill>
                <a:latin typeface="나눔스퀘어 네오 Bold" panose="00000800000000000000" pitchFamily="2" charset="-127"/>
                <a:ea typeface="나눔스퀘어 네오 Bold" panose="00000800000000000000" pitchFamily="2" charset="-127"/>
              </a:rPr>
              <a:t>150, 179</a:t>
            </a:r>
          </a:p>
          <a:p>
            <a:pPr algn="ctr"/>
            <a:r>
              <a:rPr lang="en-US" altLang="ko-KR" sz="900" dirty="0">
                <a:latin typeface="나눔스퀘어 네오 Bold" panose="00000800000000000000" pitchFamily="2" charset="-127"/>
                <a:ea typeface="나눔스퀘어 네오 Bold" panose="00000800000000000000" pitchFamily="2" charset="-127"/>
              </a:rPr>
              <a:t>(</a:t>
            </a:r>
            <a:r>
              <a:rPr lang="en-US" altLang="ko-KR" sz="900" b="1" dirty="0">
                <a:latin typeface="나눔스퀘어 네오 Bold" panose="00000800000000000000" pitchFamily="2" charset="-127"/>
                <a:ea typeface="나눔스퀘어 네오 Bold" panose="00000800000000000000" pitchFamily="2" charset="-127"/>
              </a:rPr>
              <a:t>Shape</a:t>
            </a:r>
            <a:r>
              <a:rPr lang="en-US" altLang="ko-KR" sz="900" dirty="0">
                <a:latin typeface="나눔스퀘어 네오 Bold" panose="00000800000000000000" pitchFamily="2" charset="-127"/>
                <a:ea typeface="나눔스퀘어 네오 Bold" panose="00000800000000000000" pitchFamily="2" charset="-127"/>
              </a:rPr>
              <a:t>)</a:t>
            </a:r>
          </a:p>
        </p:txBody>
      </p:sp>
      <p:sp>
        <p:nvSpPr>
          <p:cNvPr id="23" name="사각형: 둥근 모서리 22">
            <a:extLst>
              <a:ext uri="{FF2B5EF4-FFF2-40B4-BE49-F238E27FC236}">
                <a16:creationId xmlns:a16="http://schemas.microsoft.com/office/drawing/2014/main" id="{5EB40083-A367-073A-9CD4-70FA5B0BB537}"/>
              </a:ext>
            </a:extLst>
          </p:cNvPr>
          <p:cNvSpPr/>
          <p:nvPr/>
        </p:nvSpPr>
        <p:spPr>
          <a:xfrm flipV="1">
            <a:off x="577487" y="1492410"/>
            <a:ext cx="5040000" cy="3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8E351F27-62ED-4E00-61ED-1745A73D9D5E}"/>
              </a:ext>
            </a:extLst>
          </p:cNvPr>
          <p:cNvSpPr txBox="1"/>
          <p:nvPr/>
        </p:nvSpPr>
        <p:spPr>
          <a:xfrm>
            <a:off x="673694" y="2287195"/>
            <a:ext cx="4834706"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각 표본들의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전</a:t>
            </a:r>
            <a:r>
              <a:rPr lang="en-US" altLang="ko-KR" sz="12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후 데이터</a:t>
            </a:r>
            <a:r>
              <a:rPr lang="ko-KR" altLang="en-US" sz="1200" dirty="0">
                <a:latin typeface="나눔스퀘어 네오 Bold" panose="00000800000000000000" pitchFamily="2" charset="-127"/>
                <a:ea typeface="나눔스퀘어 네오 Bold" panose="00000800000000000000" pitchFamily="2" charset="-127"/>
              </a:rPr>
              <a:t>를 이용한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변화량을 데이터셋</a:t>
            </a:r>
            <a:r>
              <a:rPr lang="ko-KR" altLang="en-US" sz="1200" dirty="0">
                <a:latin typeface="나눔스퀘어 네오 Bold" panose="00000800000000000000" pitchFamily="2" charset="-127"/>
                <a:ea typeface="나눔스퀘어 네오 Bold" panose="00000800000000000000" pitchFamily="2" charset="-127"/>
              </a:rPr>
              <a:t>으로 사용</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28" name="TextBox 27">
            <a:extLst>
              <a:ext uri="{FF2B5EF4-FFF2-40B4-BE49-F238E27FC236}">
                <a16:creationId xmlns:a16="http://schemas.microsoft.com/office/drawing/2014/main" id="{51BF7B22-31BE-7C3E-93A8-65D117B60D41}"/>
              </a:ext>
            </a:extLst>
          </p:cNvPr>
          <p:cNvSpPr txBox="1"/>
          <p:nvPr/>
        </p:nvSpPr>
        <p:spPr>
          <a:xfrm>
            <a:off x="663664" y="1530164"/>
            <a:ext cx="4867646"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코사인 유사도에서 사용한 데이터셋을 사용</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30" name="Picture 20">
            <a:extLst>
              <a:ext uri="{FF2B5EF4-FFF2-40B4-BE49-F238E27FC236}">
                <a16:creationId xmlns:a16="http://schemas.microsoft.com/office/drawing/2014/main" id="{1935CC78-FB0A-5CE4-419A-7528192DA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1904473"/>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559EE2B-0DD6-9B8B-92C0-19C938107B5A}"/>
              </a:ext>
            </a:extLst>
          </p:cNvPr>
          <p:cNvSpPr txBox="1"/>
          <p:nvPr/>
        </p:nvSpPr>
        <p:spPr>
          <a:xfrm>
            <a:off x="1870195" y="3953110"/>
            <a:ext cx="2477476" cy="261610"/>
          </a:xfrm>
          <a:prstGeom prst="rect">
            <a:avLst/>
          </a:prstGeom>
          <a:noFill/>
        </p:spPr>
        <p:txBody>
          <a:bodyPr wrap="square" rtlCol="0">
            <a:spAutoFit/>
          </a:bodyPr>
          <a:lstStyle/>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최종 데이터셋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Shape</a:t>
            </a:r>
          </a:p>
        </p:txBody>
      </p:sp>
      <p:sp>
        <p:nvSpPr>
          <p:cNvPr id="34" name="TextBox 33">
            <a:extLst>
              <a:ext uri="{FF2B5EF4-FFF2-40B4-BE49-F238E27FC236}">
                <a16:creationId xmlns:a16="http://schemas.microsoft.com/office/drawing/2014/main" id="{67AC2861-CA64-FA3A-DF67-F3039A411487}"/>
              </a:ext>
            </a:extLst>
          </p:cNvPr>
          <p:cNvSpPr txBox="1"/>
          <p:nvPr/>
        </p:nvSpPr>
        <p:spPr>
          <a:xfrm>
            <a:off x="816063" y="3299693"/>
            <a:ext cx="4679861"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컬럼의 값을 모두 분리 후</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solidFill>
                  <a:srgbClr val="C00000"/>
                </a:solidFill>
                <a:latin typeface="나눔스퀘어 네오 Bold" panose="00000800000000000000" pitchFamily="2" charset="-127"/>
                <a:ea typeface="나눔스퀘어 네오 Bold" panose="00000800000000000000" pitchFamily="2" charset="-127"/>
              </a:rPr>
              <a:t>원핫</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 인코딩</a:t>
            </a:r>
            <a:r>
              <a:rPr lang="ko-KR" altLang="en-US" sz="1200" dirty="0">
                <a:latin typeface="나눔스퀘어 네오 Bold" panose="00000800000000000000" pitchFamily="2" charset="-127"/>
                <a:ea typeface="나눔스퀘어 네오 Bold" panose="00000800000000000000" pitchFamily="2" charset="-127"/>
              </a:rPr>
              <a:t>을 진행해서 최종 데이터셋 생성</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36" name="Picture 20">
            <a:extLst>
              <a:ext uri="{FF2B5EF4-FFF2-40B4-BE49-F238E27FC236}">
                <a16:creationId xmlns:a16="http://schemas.microsoft.com/office/drawing/2014/main" id="{AB5731F1-4642-D711-B885-4038F21B6E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2644941"/>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a:extLst>
              <a:ext uri="{FF2B5EF4-FFF2-40B4-BE49-F238E27FC236}">
                <a16:creationId xmlns:a16="http://schemas.microsoft.com/office/drawing/2014/main" id="{05085F78-8896-5D3A-4A5E-854957AC6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917" y="4307352"/>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a:extLst>
              <a:ext uri="{FF2B5EF4-FFF2-40B4-BE49-F238E27FC236}">
                <a16:creationId xmlns:a16="http://schemas.microsoft.com/office/drawing/2014/main" id="{372418A1-B781-256D-1489-2ED34A6B7C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3612513"/>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22B40FD4-E66E-2326-4520-3A91F92736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3846" y="547156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41" name="사각형: 둥근 모서리 40">
            <a:extLst>
              <a:ext uri="{FF2B5EF4-FFF2-40B4-BE49-F238E27FC236}">
                <a16:creationId xmlns:a16="http://schemas.microsoft.com/office/drawing/2014/main" id="{90D228D8-2233-6B74-885C-EC046107EE24}"/>
              </a:ext>
            </a:extLst>
          </p:cNvPr>
          <p:cNvSpPr/>
          <p:nvPr/>
        </p:nvSpPr>
        <p:spPr>
          <a:xfrm>
            <a:off x="6695478" y="671686"/>
            <a:ext cx="5160521" cy="578814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76A4678-0F28-8222-6196-EE13DCD62885}"/>
              </a:ext>
            </a:extLst>
          </p:cNvPr>
          <p:cNvSpPr txBox="1"/>
          <p:nvPr/>
        </p:nvSpPr>
        <p:spPr>
          <a:xfrm>
            <a:off x="7327250" y="488889"/>
            <a:ext cx="3896976"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모델 </a:t>
            </a:r>
            <a:r>
              <a:rPr lang="en-US" altLang="ko-KR" dirty="0">
                <a:highlight>
                  <a:srgbClr val="A9D18E"/>
                </a:highlight>
                <a:latin typeface="나눔스퀘어 네오 ExtraBold" panose="00000900000000000000" pitchFamily="2" charset="-127"/>
                <a:ea typeface="나눔스퀘어 네오 ExtraBold" panose="00000900000000000000" pitchFamily="2" charset="-127"/>
              </a:rPr>
              <a:t>Flow</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2" name="TextBox 41">
            <a:extLst>
              <a:ext uri="{FF2B5EF4-FFF2-40B4-BE49-F238E27FC236}">
                <a16:creationId xmlns:a16="http://schemas.microsoft.com/office/drawing/2014/main" id="{075AED95-4CB3-3907-E8AD-A34473BA63BA}"/>
              </a:ext>
            </a:extLst>
          </p:cNvPr>
          <p:cNvSpPr txBox="1"/>
          <p:nvPr/>
        </p:nvSpPr>
        <p:spPr>
          <a:xfrm>
            <a:off x="7402911" y="1389649"/>
            <a:ext cx="3745654" cy="461665"/>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신장</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체중</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체지방율</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허리둘레</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latin typeface="나눔스퀘어 네오 Bold" panose="00000800000000000000" pitchFamily="2" charset="-127"/>
                <a:ea typeface="나눔스퀘어 네오 Bold" panose="00000800000000000000" pitchFamily="2" charset="-127"/>
              </a:rPr>
              <a:t>이완기최저혈압</a:t>
            </a:r>
            <a:r>
              <a:rPr lang="en-US" altLang="ko-KR" sz="1200" dirty="0">
                <a:latin typeface="나눔스퀘어 네오 Bold" panose="00000800000000000000" pitchFamily="2" charset="-127"/>
                <a:ea typeface="나눔스퀘어 네오 Bold" panose="00000800000000000000" pitchFamily="2" charset="-127"/>
              </a:rPr>
              <a:t>, </a:t>
            </a:r>
          </a:p>
          <a:p>
            <a:pPr algn="ctr"/>
            <a:r>
              <a:rPr lang="ko-KR" altLang="en-US" sz="1200" dirty="0" err="1">
                <a:latin typeface="나눔스퀘어 네오 Bold" panose="00000800000000000000" pitchFamily="2" charset="-127"/>
                <a:ea typeface="나눔스퀘어 네오 Bold" panose="00000800000000000000" pitchFamily="2" charset="-127"/>
              </a:rPr>
              <a:t>수축기최고혈압</a:t>
            </a:r>
            <a:r>
              <a:rPr lang="en-US" altLang="ko-KR" sz="1200" dirty="0">
                <a:latin typeface="나눔스퀘어 네오 Bold" panose="00000800000000000000" pitchFamily="2" charset="-127"/>
                <a:ea typeface="나눔스퀘어 네오 Bold" panose="00000800000000000000" pitchFamily="2" charset="-127"/>
              </a:rPr>
              <a:t>, BMI, </a:t>
            </a:r>
            <a:r>
              <a:rPr lang="ko-KR" altLang="en-US" sz="1200" dirty="0">
                <a:latin typeface="나눔스퀘어 네오 Bold" panose="00000800000000000000" pitchFamily="2" charset="-127"/>
                <a:ea typeface="나눔스퀘어 네오 Bold" panose="00000800000000000000" pitchFamily="2" charset="-127"/>
              </a:rPr>
              <a:t>허벅지</a:t>
            </a:r>
            <a:r>
              <a:rPr lang="en-US" altLang="ko-KR" sz="1200" dirty="0">
                <a:latin typeface="나눔스퀘어 네오 Bold" panose="00000800000000000000" pitchFamily="2" charset="-127"/>
                <a:ea typeface="나눔스퀘어 네오 Bold" panose="00000800000000000000" pitchFamily="2" charset="-127"/>
              </a:rPr>
              <a:t>_</a:t>
            </a:r>
            <a:r>
              <a:rPr lang="ko-KR" altLang="en-US" sz="1200" dirty="0">
                <a:latin typeface="나눔스퀘어 네오 Bold" panose="00000800000000000000" pitchFamily="2" charset="-127"/>
                <a:ea typeface="나눔스퀘어 네오 Bold" panose="00000800000000000000" pitchFamily="2" charset="-127"/>
              </a:rPr>
              <a:t>좌</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허벅지</a:t>
            </a:r>
            <a:r>
              <a:rPr lang="en-US" altLang="ko-KR" sz="1200" dirty="0">
                <a:latin typeface="나눔스퀘어 네오 Bold" panose="00000800000000000000" pitchFamily="2" charset="-127"/>
                <a:ea typeface="나눔스퀘어 네오 Bold" panose="00000800000000000000" pitchFamily="2" charset="-127"/>
              </a:rPr>
              <a:t>_</a:t>
            </a:r>
            <a:r>
              <a:rPr lang="ko-KR" altLang="en-US" sz="1200" dirty="0">
                <a:latin typeface="나눔스퀘어 네오 Bold" panose="00000800000000000000" pitchFamily="2" charset="-127"/>
                <a:ea typeface="나눔스퀘어 네오 Bold" panose="00000800000000000000" pitchFamily="2" charset="-127"/>
              </a:rPr>
              <a:t>우</a:t>
            </a:r>
            <a:r>
              <a:rPr lang="en-US" altLang="ko-KR" sz="1200" dirty="0">
                <a:latin typeface="나눔스퀘어 네오 Bold" panose="00000800000000000000" pitchFamily="2" charset="-127"/>
                <a:ea typeface="나눔스퀘어 네오 Bold" panose="00000800000000000000" pitchFamily="2" charset="-127"/>
              </a:rPr>
              <a:t>)</a:t>
            </a:r>
          </a:p>
        </p:txBody>
      </p:sp>
      <p:sp>
        <p:nvSpPr>
          <p:cNvPr id="3" name="TextBox 2">
            <a:extLst>
              <a:ext uri="{FF2B5EF4-FFF2-40B4-BE49-F238E27FC236}">
                <a16:creationId xmlns:a16="http://schemas.microsoft.com/office/drawing/2014/main" id="{6B93CC2B-D970-8F81-63C3-EF420188B45B}"/>
              </a:ext>
            </a:extLst>
          </p:cNvPr>
          <p:cNvSpPr txBox="1"/>
          <p:nvPr/>
        </p:nvSpPr>
        <p:spPr>
          <a:xfrm>
            <a:off x="6945184" y="1017723"/>
            <a:ext cx="4661109" cy="276999"/>
          </a:xfrm>
          <a:prstGeom prst="rect">
            <a:avLst/>
          </a:prstGeom>
          <a:noFill/>
        </p:spPr>
        <p:txBody>
          <a:bodyPr wrap="square" rtlCol="0">
            <a:spAutoFit/>
          </a:bodyPr>
          <a:lstStyle/>
          <a:p>
            <a:r>
              <a:rPr lang="ko-KR" altLang="en-US" sz="1150" dirty="0">
                <a:latin typeface="나눔스퀘어 네오 Bold" panose="00000800000000000000" pitchFamily="2" charset="-127"/>
                <a:ea typeface="나눔스퀘어 네오 Bold" panose="00000800000000000000" pitchFamily="2" charset="-127"/>
              </a:rPr>
              <a:t>모델은 사용자가 가장 많이 궁금해 할 것으로 예상되는 </a:t>
            </a:r>
            <a:r>
              <a:rPr lang="en-US" altLang="ko-KR" sz="1150" dirty="0">
                <a:latin typeface="나눔스퀘어 네오 Bold" panose="00000800000000000000" pitchFamily="2" charset="-127"/>
                <a:ea typeface="나눔스퀘어 네오 Bold" panose="00000800000000000000" pitchFamily="2" charset="-127"/>
              </a:rPr>
              <a:t>9</a:t>
            </a:r>
            <a:r>
              <a:rPr lang="ko-KR" altLang="en-US" sz="1150" dirty="0">
                <a:latin typeface="나눔스퀘어 네오 Bold" panose="00000800000000000000" pitchFamily="2" charset="-127"/>
                <a:ea typeface="나눔스퀘어 네오 Bold" panose="00000800000000000000" pitchFamily="2" charset="-127"/>
              </a:rPr>
              <a:t>개로 </a:t>
            </a:r>
            <a:r>
              <a:rPr lang="ko-KR" altLang="en-US" sz="1150" dirty="0" err="1">
                <a:latin typeface="나눔스퀘어 네오 Bold" panose="00000800000000000000" pitchFamily="2" charset="-127"/>
                <a:ea typeface="나눔스퀘어 네오 Bold" panose="00000800000000000000" pitchFamily="2" charset="-127"/>
              </a:rPr>
              <a:t>피쳐로</a:t>
            </a:r>
            <a:r>
              <a:rPr lang="ko-KR" altLang="en-US" sz="1150" dirty="0">
                <a:latin typeface="나눔스퀘어 네오 Bold" panose="00000800000000000000" pitchFamily="2" charset="-127"/>
                <a:ea typeface="나눔스퀘어 네오 Bold" panose="00000800000000000000" pitchFamily="2" charset="-127"/>
              </a:rPr>
              <a:t> 제한</a:t>
            </a:r>
            <a:endParaRPr lang="en-US" altLang="ko-KR" sz="1150" dirty="0">
              <a:latin typeface="나눔스퀘어 네오 Bold" panose="00000800000000000000" pitchFamily="2" charset="-127"/>
              <a:ea typeface="나눔스퀘어 네오 Bold" panose="00000800000000000000" pitchFamily="2" charset="-127"/>
            </a:endParaRPr>
          </a:p>
        </p:txBody>
      </p:sp>
      <p:pic>
        <p:nvPicPr>
          <p:cNvPr id="7" name="Picture 20">
            <a:extLst>
              <a:ext uri="{FF2B5EF4-FFF2-40B4-BE49-F238E27FC236}">
                <a16:creationId xmlns:a16="http://schemas.microsoft.com/office/drawing/2014/main" id="{0DC26DC6-8FF4-AB4E-FF17-6BEDAE2010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1996844"/>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746865E-1BB8-4602-3BB8-F30B93929BE1}"/>
              </a:ext>
            </a:extLst>
          </p:cNvPr>
          <p:cNvSpPr txBox="1"/>
          <p:nvPr/>
        </p:nvSpPr>
        <p:spPr>
          <a:xfrm>
            <a:off x="7286345" y="2362497"/>
            <a:ext cx="3978787" cy="646331"/>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사용자는 여기서 자신이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관심있는 신체 지수</a:t>
            </a:r>
            <a:r>
              <a:rPr lang="ko-KR" altLang="en-US" sz="1200" dirty="0">
                <a:latin typeface="나눔스퀘어 네오 Bold" panose="00000800000000000000" pitchFamily="2" charset="-127"/>
                <a:ea typeface="나눔스퀘어 네오 Bold" panose="00000800000000000000" pitchFamily="2" charset="-127"/>
              </a:rPr>
              <a:t>를 선택</a:t>
            </a:r>
            <a:endParaRPr lang="en-US" altLang="ko-KR" sz="1200" dirty="0">
              <a:latin typeface="나눔스퀘어 네오 Bold" panose="00000800000000000000" pitchFamily="2" charset="-127"/>
              <a:ea typeface="나눔스퀘어 네오 Bold" panose="00000800000000000000" pitchFamily="2" charset="-127"/>
            </a:endParaRPr>
          </a:p>
          <a:p>
            <a:pPr algn="ctr"/>
            <a:r>
              <a:rPr lang="en-US" altLang="ko-KR" sz="1200" dirty="0">
                <a:latin typeface="나눔스퀘어 네오 Bold" panose="00000800000000000000" pitchFamily="2" charset="-127"/>
                <a:ea typeface="나눔스퀘어 네오 Bold" panose="00000800000000000000" pitchFamily="2" charset="-127"/>
              </a:rPr>
              <a:t>+</a:t>
            </a:r>
          </a:p>
          <a:p>
            <a:pPr algn="ctr"/>
            <a:r>
              <a:rPr lang="ko-KR" altLang="en-US" sz="1200" dirty="0">
                <a:latin typeface="나눔스퀘어 네오 Bold" panose="00000800000000000000" pitchFamily="2" charset="-127"/>
                <a:ea typeface="나눔스퀘어 네오 Bold" panose="00000800000000000000" pitchFamily="2" charset="-127"/>
              </a:rPr>
              <a:t>신체 </a:t>
            </a:r>
            <a:r>
              <a:rPr lang="ko-KR" altLang="en-US" sz="1200" dirty="0" err="1">
                <a:latin typeface="나눔스퀘어 네오 Bold" panose="00000800000000000000" pitchFamily="2" charset="-127"/>
                <a:ea typeface="나눔스퀘어 네오 Bold" panose="00000800000000000000" pitchFamily="2" charset="-127"/>
              </a:rPr>
              <a:t>지수별</a:t>
            </a:r>
            <a:r>
              <a:rPr lang="ko-KR" altLang="en-US" sz="1200" dirty="0">
                <a:latin typeface="나눔스퀘어 네오 Bold" panose="00000800000000000000" pitchFamily="2" charset="-127"/>
                <a:ea typeface="나눔스퀘어 네오 Bold" panose="00000800000000000000" pitchFamily="2" charset="-127"/>
              </a:rPr>
              <a:t> 제약조건을 설정 가능</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35" name="TextBox 34">
            <a:extLst>
              <a:ext uri="{FF2B5EF4-FFF2-40B4-BE49-F238E27FC236}">
                <a16:creationId xmlns:a16="http://schemas.microsoft.com/office/drawing/2014/main" id="{980F7D4E-F060-443B-62DB-8EE1523B6386}"/>
              </a:ext>
            </a:extLst>
          </p:cNvPr>
          <p:cNvSpPr txBox="1"/>
          <p:nvPr/>
        </p:nvSpPr>
        <p:spPr>
          <a:xfrm>
            <a:off x="7002335" y="3357384"/>
            <a:ext cx="4702880" cy="896720"/>
          </a:xfrm>
          <a:prstGeom prst="rect">
            <a:avLst/>
          </a:prstGeom>
          <a:noFill/>
        </p:spPr>
        <p:txBody>
          <a:bodyPr wrap="square" rtlCol="0">
            <a:spAutoFit/>
          </a:bodyPr>
          <a:lstStyle/>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몸무게를  찌우고 싶으면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플러스</a:t>
            </a:r>
            <a:r>
              <a:rPr lang="ko-KR" altLang="en-US" sz="1200" dirty="0">
                <a:latin typeface="나눔스퀘어 네오 Bold" panose="00000800000000000000" pitchFamily="2" charset="-127"/>
                <a:ea typeface="나눔스퀘어 네오 Bold" panose="00000800000000000000" pitchFamily="2" charset="-127"/>
              </a:rPr>
              <a:t> 값 입력</a:t>
            </a:r>
            <a:r>
              <a:rPr lang="en-US" altLang="ko-KR" sz="1200" dirty="0">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몸무게를 빼고 싶으면</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마이너스</a:t>
            </a:r>
            <a:r>
              <a:rPr lang="ko-KR" altLang="en-US" sz="1200" dirty="0">
                <a:latin typeface="나눔스퀘어 네오 Bold" panose="00000800000000000000" pitchFamily="2" charset="-127"/>
                <a:ea typeface="나눔스퀘어 네오 Bold" panose="00000800000000000000" pitchFamily="2" charset="-127"/>
              </a:rPr>
              <a:t> 값 입력</a:t>
            </a:r>
            <a:endParaRPr lang="en-US" altLang="ko-KR" sz="12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제약조건은 선택한 지수의 변화의 값을 특정 값 이상으로 정할 수 있음</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44" name="Picture 20">
            <a:extLst>
              <a:ext uri="{FF2B5EF4-FFF2-40B4-BE49-F238E27FC236}">
                <a16:creationId xmlns:a16="http://schemas.microsoft.com/office/drawing/2014/main" id="{2013BCB3-A086-E87A-E113-470E60C92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3109519"/>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0">
            <a:extLst>
              <a:ext uri="{FF2B5EF4-FFF2-40B4-BE49-F238E27FC236}">
                <a16:creationId xmlns:a16="http://schemas.microsoft.com/office/drawing/2014/main" id="{57E5C688-C34F-ED73-122F-C3BE25ABFB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4354974"/>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745827E5-BC99-A118-5E2A-D5EB538FEFE2}"/>
              </a:ext>
            </a:extLst>
          </p:cNvPr>
          <p:cNvSpPr txBox="1"/>
          <p:nvPr/>
        </p:nvSpPr>
        <p:spPr>
          <a:xfrm>
            <a:off x="7140337" y="5714489"/>
            <a:ext cx="4507727" cy="600164"/>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예를 들어</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신장에 </a:t>
            </a:r>
            <a:r>
              <a:rPr lang="en-US" altLang="ko-KR" sz="1100" dirty="0">
                <a:latin typeface="나눔스퀘어 네오 Bold" panose="00000800000000000000" pitchFamily="2" charset="-127"/>
                <a:ea typeface="나눔스퀘어 네오 Bold" panose="00000800000000000000" pitchFamily="2" charset="-127"/>
              </a:rPr>
              <a:t>+2,</a:t>
            </a:r>
            <a:r>
              <a:rPr lang="ko-KR" altLang="en-US" sz="1100" dirty="0">
                <a:latin typeface="나눔스퀘어 네오 Bold" panose="00000800000000000000" pitchFamily="2" charset="-127"/>
                <a:ea typeface="나눔스퀘어 네오 Bold" panose="00000800000000000000" pitchFamily="2" charset="-127"/>
              </a:rPr>
              <a:t> 체중에 </a:t>
            </a:r>
            <a:r>
              <a:rPr lang="en-US" altLang="ko-KR" sz="1100" dirty="0">
                <a:latin typeface="나눔스퀘어 네오 Bold" panose="00000800000000000000" pitchFamily="2" charset="-127"/>
                <a:ea typeface="나눔스퀘어 네오 Bold" panose="00000800000000000000" pitchFamily="2" charset="-127"/>
              </a:rPr>
              <a:t>-1</a:t>
            </a:r>
            <a:r>
              <a:rPr lang="ko-KR" altLang="en-US" sz="1100" dirty="0">
                <a:latin typeface="나눔스퀘어 네오 Bold" panose="00000800000000000000" pitchFamily="2" charset="-127"/>
                <a:ea typeface="나눔스퀘어 네오 Bold" panose="00000800000000000000" pitchFamily="2" charset="-127"/>
              </a:rPr>
              <a:t>을 준다면</a:t>
            </a:r>
            <a:r>
              <a:rPr lang="en-US" altLang="ko-KR" sz="1100" dirty="0">
                <a:latin typeface="나눔스퀘어 네오 Bold" panose="00000800000000000000" pitchFamily="2" charset="-127"/>
                <a:ea typeface="나눔스퀘어 네오 Bold" panose="00000800000000000000" pitchFamily="2" charset="-127"/>
              </a:rPr>
              <a:t>,</a:t>
            </a:r>
          </a:p>
          <a:p>
            <a:pPr algn="ct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신장은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양의 변화량</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체중은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음의 변화량</a:t>
            </a:r>
            <a:r>
              <a:rPr lang="ko-KR" altLang="en-US" sz="1100" dirty="0">
                <a:latin typeface="나눔스퀘어 네오 Bold" panose="00000800000000000000" pitchFamily="2" charset="-127"/>
                <a:ea typeface="나눔스퀘어 네오 Bold" panose="00000800000000000000" pitchFamily="2" charset="-127"/>
              </a:rPr>
              <a:t>을 극대화 시키는데</a:t>
            </a:r>
            <a:r>
              <a:rPr lang="en-US" altLang="ko-KR" sz="1100" dirty="0">
                <a:latin typeface="나눔스퀘어 네오 Bold" panose="00000800000000000000" pitchFamily="2" charset="-127"/>
                <a:ea typeface="나눔스퀘어 네오 Bold" panose="00000800000000000000" pitchFamily="2" charset="-127"/>
              </a:rPr>
              <a:t>, </a:t>
            </a:r>
          </a:p>
          <a:p>
            <a:pPr algn="ctr"/>
            <a:r>
              <a:rPr lang="ko-KR" altLang="en-US" sz="1100" dirty="0">
                <a:latin typeface="나눔스퀘어 네오 Bold" panose="00000800000000000000" pitchFamily="2" charset="-127"/>
                <a:ea typeface="나눔스퀘어 네오 Bold" panose="00000800000000000000" pitchFamily="2" charset="-127"/>
              </a:rPr>
              <a:t>신장에 대해 더 높은 가중치</a:t>
            </a:r>
            <a:r>
              <a:rPr lang="en-US" altLang="ko-KR" sz="1100" dirty="0">
                <a:latin typeface="나눔스퀘어 네오 Bold" panose="00000800000000000000" pitchFamily="2" charset="-127"/>
                <a:ea typeface="나눔스퀘어 네오 Bold" panose="00000800000000000000" pitchFamily="2" charset="-127"/>
              </a:rPr>
              <a:t>) </a:t>
            </a:r>
          </a:p>
        </p:txBody>
      </p:sp>
      <p:pic>
        <p:nvPicPr>
          <p:cNvPr id="49" name="Picture 20">
            <a:extLst>
              <a:ext uri="{FF2B5EF4-FFF2-40B4-BE49-F238E27FC236}">
                <a16:creationId xmlns:a16="http://schemas.microsoft.com/office/drawing/2014/main" id="{075B7934-94D9-5C51-B4DE-8B2BDC215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5372618"/>
            <a:ext cx="252000" cy="2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50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148690CF-E35A-AC49-5DFC-D7580F7E7955}"/>
              </a:ext>
            </a:extLst>
          </p:cNvPr>
          <p:cNvSpPr/>
          <p:nvPr/>
        </p:nvSpPr>
        <p:spPr>
          <a:xfrm flipV="1">
            <a:off x="9611872" y="5674829"/>
            <a:ext cx="165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4225486D-B1FB-80DB-3469-4CA9C60B22AE}"/>
              </a:ext>
            </a:extLst>
          </p:cNvPr>
          <p:cNvSpPr/>
          <p:nvPr/>
        </p:nvSpPr>
        <p:spPr>
          <a:xfrm flipV="1">
            <a:off x="9611872" y="4908427"/>
            <a:ext cx="165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43EFFED0-595D-DAE0-8585-779F992B413B}"/>
              </a:ext>
            </a:extLst>
          </p:cNvPr>
          <p:cNvSpPr/>
          <p:nvPr/>
        </p:nvSpPr>
        <p:spPr>
          <a:xfrm flipV="1">
            <a:off x="6264821" y="3989506"/>
            <a:ext cx="525600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876D793E-D656-F3B7-84E1-460E1131101C}"/>
              </a:ext>
            </a:extLst>
          </p:cNvPr>
          <p:cNvSpPr/>
          <p:nvPr/>
        </p:nvSpPr>
        <p:spPr>
          <a:xfrm>
            <a:off x="6192821" y="3855740"/>
            <a:ext cx="5400000" cy="2604085"/>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A4F974C2-F542-C830-E694-77DA41B1B598}"/>
              </a:ext>
            </a:extLst>
          </p:cNvPr>
          <p:cNvSpPr/>
          <p:nvPr/>
        </p:nvSpPr>
        <p:spPr>
          <a:xfrm>
            <a:off x="6192821" y="1473318"/>
            <a:ext cx="5400000" cy="218416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E8940AC6-5C6B-0A7F-CEA6-8E7A3DE4CA76}"/>
              </a:ext>
            </a:extLst>
          </p:cNvPr>
          <p:cNvSpPr/>
          <p:nvPr/>
        </p:nvSpPr>
        <p:spPr>
          <a:xfrm flipV="1">
            <a:off x="6693991" y="650723"/>
            <a:ext cx="4536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C702373A-DEA0-0743-6751-65C3725BFB28}"/>
              </a:ext>
            </a:extLst>
          </p:cNvPr>
          <p:cNvSpPr/>
          <p:nvPr/>
        </p:nvSpPr>
        <p:spPr>
          <a:xfrm flipV="1">
            <a:off x="423932" y="5839430"/>
            <a:ext cx="4392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E5D98BE-97C4-9394-B48F-9FAF359B1537}"/>
              </a:ext>
            </a:extLst>
          </p:cNvPr>
          <p:cNvSpPr/>
          <p:nvPr/>
        </p:nvSpPr>
        <p:spPr>
          <a:xfrm flipV="1">
            <a:off x="423932" y="5337206"/>
            <a:ext cx="4392000" cy="43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33C9657A-F63B-2A6E-D429-1C433BCFD3AD}"/>
              </a:ext>
            </a:extLst>
          </p:cNvPr>
          <p:cNvSpPr/>
          <p:nvPr/>
        </p:nvSpPr>
        <p:spPr>
          <a:xfrm flipV="1">
            <a:off x="423932" y="4492042"/>
            <a:ext cx="439200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1C6D5D21-D408-5457-B4A7-0E77B4554A47}"/>
              </a:ext>
            </a:extLst>
          </p:cNvPr>
          <p:cNvSpPr/>
          <p:nvPr/>
        </p:nvSpPr>
        <p:spPr>
          <a:xfrm flipV="1">
            <a:off x="423932" y="2457951"/>
            <a:ext cx="4392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D09E7675-C2F4-CE48-217A-4C016705795D}"/>
              </a:ext>
            </a:extLst>
          </p:cNvPr>
          <p:cNvSpPr/>
          <p:nvPr/>
        </p:nvSpPr>
        <p:spPr>
          <a:xfrm flipV="1">
            <a:off x="423932" y="1826117"/>
            <a:ext cx="4392000"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모서리 9">
            <a:extLst>
              <a:ext uri="{FF2B5EF4-FFF2-40B4-BE49-F238E27FC236}">
                <a16:creationId xmlns:a16="http://schemas.microsoft.com/office/drawing/2014/main" id="{BC615B3A-7927-0439-0D52-8EA6A3AF5862}"/>
              </a:ext>
            </a:extLst>
          </p:cNvPr>
          <p:cNvSpPr/>
          <p:nvPr/>
        </p:nvSpPr>
        <p:spPr>
          <a:xfrm flipV="1">
            <a:off x="423932" y="1405235"/>
            <a:ext cx="4392000" cy="32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A354DCC3-4BFE-F5E9-2DCE-D291FF734082}"/>
              </a:ext>
            </a:extLst>
          </p:cNvPr>
          <p:cNvSpPr/>
          <p:nvPr/>
        </p:nvSpPr>
        <p:spPr>
          <a:xfrm>
            <a:off x="336000" y="1191837"/>
            <a:ext cx="4567864" cy="526798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군집분석</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9" name="TextBox 8">
            <a:extLst>
              <a:ext uri="{FF2B5EF4-FFF2-40B4-BE49-F238E27FC236}">
                <a16:creationId xmlns:a16="http://schemas.microsoft.com/office/drawing/2014/main" id="{44FFCFCA-AC6A-AEE7-5FFC-B3433B01AD6C}"/>
              </a:ext>
            </a:extLst>
          </p:cNvPr>
          <p:cNvSpPr txBox="1"/>
          <p:nvPr/>
        </p:nvSpPr>
        <p:spPr>
          <a:xfrm>
            <a:off x="400250" y="998454"/>
            <a:ext cx="4572000"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일반 및 변화량 기반 추천 </a:t>
            </a:r>
            <a:r>
              <a:rPr lang="ko-KR" altLang="en-US" sz="1600"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 모델</a:t>
            </a:r>
          </a:p>
        </p:txBody>
      </p:sp>
      <p:sp>
        <p:nvSpPr>
          <p:cNvPr id="22" name="TextBox 21">
            <a:extLst>
              <a:ext uri="{FF2B5EF4-FFF2-40B4-BE49-F238E27FC236}">
                <a16:creationId xmlns:a16="http://schemas.microsoft.com/office/drawing/2014/main" id="{1A39A589-965C-1CF4-F650-A421E5195A3A}"/>
              </a:ext>
            </a:extLst>
          </p:cNvPr>
          <p:cNvSpPr txBox="1"/>
          <p:nvPr/>
        </p:nvSpPr>
        <p:spPr>
          <a:xfrm>
            <a:off x="500303" y="2495492"/>
            <a:ext cx="4195456"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3. </a:t>
            </a:r>
            <a:r>
              <a:rPr lang="ko-KR" altLang="en-US" sz="1050" dirty="0">
                <a:latin typeface="나눔스퀘어 네오 Bold" panose="00000800000000000000" pitchFamily="2" charset="-127"/>
                <a:ea typeface="나눔스퀘어 네오 Bold" panose="00000800000000000000" pitchFamily="2" charset="-127"/>
              </a:rPr>
              <a:t>준비운동</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err="1">
                <a:latin typeface="나눔스퀘어 네오 Bold" panose="00000800000000000000" pitchFamily="2" charset="-127"/>
                <a:ea typeface="나눔스퀘어 네오 Bold" panose="00000800000000000000" pitchFamily="2" charset="-127"/>
              </a:rPr>
              <a:t>본운동</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마무리운동으로 되어있는 컬럼을 본운동만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필터링하여</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를 구분자로 하여 아래와 같이 </a:t>
            </a:r>
            <a:r>
              <a:rPr lang="ko-KR" altLang="en-US" sz="1050" dirty="0" err="1">
                <a:latin typeface="나눔스퀘어 네오 Bold" panose="00000800000000000000" pitchFamily="2" charset="-127"/>
                <a:ea typeface="나눔스퀘어 네오 Bold" panose="00000800000000000000" pitchFamily="2" charset="-127"/>
              </a:rPr>
              <a:t>전처리</a:t>
            </a:r>
            <a:r>
              <a:rPr lang="ko-KR" altLang="en-US" sz="1050" dirty="0">
                <a:latin typeface="나눔스퀘어 네오 Bold" panose="00000800000000000000" pitchFamily="2" charset="-127"/>
                <a:ea typeface="나눔스퀘어 네오 Bold" panose="00000800000000000000" pitchFamily="2" charset="-127"/>
              </a:rPr>
              <a:t> </a:t>
            </a:r>
          </a:p>
        </p:txBody>
      </p:sp>
      <p:pic>
        <p:nvPicPr>
          <p:cNvPr id="24" name="그림 23">
            <a:extLst>
              <a:ext uri="{FF2B5EF4-FFF2-40B4-BE49-F238E27FC236}">
                <a16:creationId xmlns:a16="http://schemas.microsoft.com/office/drawing/2014/main" id="{AED9BF52-92A7-88DE-EE4F-ECF66682DAD3}"/>
              </a:ext>
            </a:extLst>
          </p:cNvPr>
          <p:cNvPicPr>
            <a:picLocks noChangeAspect="1"/>
          </p:cNvPicPr>
          <p:nvPr/>
        </p:nvPicPr>
        <p:blipFill>
          <a:blip r:embed="rId5"/>
          <a:stretch>
            <a:fillRect/>
          </a:stretch>
        </p:blipFill>
        <p:spPr>
          <a:xfrm>
            <a:off x="435954" y="3372951"/>
            <a:ext cx="1948947" cy="679265"/>
          </a:xfrm>
          <a:prstGeom prst="rect">
            <a:avLst/>
          </a:prstGeom>
        </p:spPr>
      </p:pic>
      <p:pic>
        <p:nvPicPr>
          <p:cNvPr id="26" name="그림 25">
            <a:extLst>
              <a:ext uri="{FF2B5EF4-FFF2-40B4-BE49-F238E27FC236}">
                <a16:creationId xmlns:a16="http://schemas.microsoft.com/office/drawing/2014/main" id="{66067C71-B144-4C57-7718-8642B8A66EA3}"/>
              </a:ext>
            </a:extLst>
          </p:cNvPr>
          <p:cNvPicPr>
            <a:picLocks noChangeAspect="1"/>
          </p:cNvPicPr>
          <p:nvPr/>
        </p:nvPicPr>
        <p:blipFill>
          <a:blip r:embed="rId6"/>
          <a:stretch>
            <a:fillRect/>
          </a:stretch>
        </p:blipFill>
        <p:spPr>
          <a:xfrm>
            <a:off x="3229112" y="3063632"/>
            <a:ext cx="1332490" cy="1303668"/>
          </a:xfrm>
          <a:prstGeom prst="rect">
            <a:avLst/>
          </a:prstGeom>
        </p:spPr>
      </p:pic>
      <p:sp>
        <p:nvSpPr>
          <p:cNvPr id="28" name="TextBox 27">
            <a:extLst>
              <a:ext uri="{FF2B5EF4-FFF2-40B4-BE49-F238E27FC236}">
                <a16:creationId xmlns:a16="http://schemas.microsoft.com/office/drawing/2014/main" id="{42ED7A8E-FA21-05B2-E23E-B2162348FEAA}"/>
              </a:ext>
            </a:extLst>
          </p:cNvPr>
          <p:cNvSpPr txBox="1"/>
          <p:nvPr/>
        </p:nvSpPr>
        <p:spPr>
          <a:xfrm>
            <a:off x="381200" y="4536164"/>
            <a:ext cx="4572000" cy="70788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4. </a:t>
            </a:r>
            <a:r>
              <a:rPr lang="ko-KR" altLang="en-US" sz="1050" dirty="0">
                <a:latin typeface="나눔스퀘어 네오 Bold" panose="00000800000000000000" pitchFamily="2" charset="-127"/>
                <a:ea typeface="나눔스퀘어 네오 Bold" panose="00000800000000000000" pitchFamily="2" charset="-127"/>
              </a:rPr>
              <a:t>이후 모든 이상치가 많은</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아래와 같은 </a:t>
            </a:r>
            <a:r>
              <a:rPr lang="en-US" altLang="ko-KR" sz="1050" dirty="0">
                <a:latin typeface="나눔스퀘어 네오 Bold" panose="00000800000000000000" pitchFamily="2" charset="-127"/>
                <a:ea typeface="나눔스퀘어 네오 Bold" panose="00000800000000000000" pitchFamily="2" charset="-127"/>
              </a:rPr>
              <a:t>5</a:t>
            </a:r>
            <a:r>
              <a:rPr lang="ko-KR" altLang="en-US" sz="1050" dirty="0">
                <a:latin typeface="나눔스퀘어 네오 Bold" panose="00000800000000000000" pitchFamily="2" charset="-127"/>
                <a:ea typeface="나눔스퀘어 네오 Bold" panose="00000800000000000000" pitchFamily="2" charset="-127"/>
              </a:rPr>
              <a:t>개 컬럼에 대해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1050" dirty="0">
                <a:latin typeface="나눔스퀘어 네오 Bold" panose="00000800000000000000" pitchFamily="2" charset="-127"/>
                <a:ea typeface="나눔스퀘어 네오 Bold" panose="00000800000000000000" pitchFamily="2" charset="-127"/>
              </a:rPr>
              <a:t>IQR(1.2)</a:t>
            </a:r>
            <a:r>
              <a:rPr lang="ko-KR" altLang="en-US" sz="1050" dirty="0">
                <a:latin typeface="나눔스퀘어 네오 Bold" panose="00000800000000000000" pitchFamily="2" charset="-127"/>
                <a:ea typeface="나눔스퀘어 네오 Bold" panose="00000800000000000000" pitchFamily="2" charset="-127"/>
              </a:rPr>
              <a:t>기반으로 이상치를 제거</a:t>
            </a:r>
            <a:endParaRPr lang="en-US" altLang="ko-KR" sz="1050" dirty="0">
              <a:latin typeface="나눔스퀘어 네오 Bold" panose="00000800000000000000" pitchFamily="2" charset="-127"/>
              <a:ea typeface="나눔스퀘어 네오 Bold" panose="00000800000000000000" pitchFamily="2" charset="-127"/>
            </a:endParaRPr>
          </a:p>
          <a:p>
            <a:pPr algn="ctr"/>
            <a:endParaRPr lang="ko-KR" altLang="en-US" sz="30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['MESURE_IEM_001_VALUE','MESURE_IEM_002_VALUE’,</a:t>
            </a:r>
          </a:p>
          <a:p>
            <a:pPr algn="ctr"/>
            <a:r>
              <a:rPr lang="en-US" altLang="ko-KR" sz="800" dirty="0">
                <a:latin typeface="나눔스퀘어 네오 Bold" panose="00000800000000000000" pitchFamily="2" charset="-127"/>
                <a:ea typeface="나눔스퀘어 네오 Bold" panose="00000800000000000000" pitchFamily="2" charset="-127"/>
              </a:rPr>
              <a:t>'MESURE_IEM_003_VALUE','MESURE_IEM_004_VALUE','MESURE_AGE_CO']</a:t>
            </a:r>
            <a:r>
              <a:rPr lang="ko-KR" altLang="en-US" sz="800" dirty="0">
                <a:latin typeface="나눔스퀘어 네오 Bold" panose="00000800000000000000" pitchFamily="2" charset="-127"/>
                <a:ea typeface="나눔스퀘어 네오 Bold" panose="00000800000000000000" pitchFamily="2" charset="-127"/>
              </a:rPr>
              <a:t> </a:t>
            </a:r>
          </a:p>
        </p:txBody>
      </p:sp>
      <p:sp>
        <p:nvSpPr>
          <p:cNvPr id="29" name="TextBox 28">
            <a:extLst>
              <a:ext uri="{FF2B5EF4-FFF2-40B4-BE49-F238E27FC236}">
                <a16:creationId xmlns:a16="http://schemas.microsoft.com/office/drawing/2014/main" id="{162E5F4C-EFF1-5DF9-A07D-07688C6921EA}"/>
              </a:ext>
            </a:extLst>
          </p:cNvPr>
          <p:cNvSpPr txBox="1"/>
          <p:nvPr/>
        </p:nvSpPr>
        <p:spPr>
          <a:xfrm>
            <a:off x="179210" y="1435453"/>
            <a:ext cx="4881444"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1. </a:t>
            </a:r>
            <a:r>
              <a:rPr lang="ko-KR" altLang="en-US" sz="1050" dirty="0">
                <a:latin typeface="나눔스퀘어 네오 Bold" panose="00000800000000000000" pitchFamily="2" charset="-127"/>
                <a:ea typeface="나눔스퀘어 네오 Bold" panose="00000800000000000000" pitchFamily="2" charset="-127"/>
              </a:rPr>
              <a:t>각각 분리되어 있는 </a:t>
            </a:r>
            <a:r>
              <a:rPr lang="en-US" altLang="ko-KR" sz="1050" dirty="0">
                <a:latin typeface="나눔스퀘어 네오 Bold" panose="00000800000000000000" pitchFamily="2" charset="-127"/>
                <a:ea typeface="나눔스퀘어 네오 Bold" panose="00000800000000000000" pitchFamily="2" charset="-127"/>
              </a:rPr>
              <a:t>2023.04~2019.04 </a:t>
            </a:r>
            <a:r>
              <a:rPr lang="ko-KR" altLang="en-US" sz="1050" dirty="0">
                <a:latin typeface="나눔스퀘어 네오 Bold" panose="00000800000000000000" pitchFamily="2" charset="-127"/>
                <a:ea typeface="나눔스퀘어 네오 Bold" panose="00000800000000000000" pitchFamily="2" charset="-127"/>
              </a:rPr>
              <a:t>기간의</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데이터셋을 하나로 병합</a:t>
            </a:r>
          </a:p>
        </p:txBody>
      </p:sp>
      <p:sp>
        <p:nvSpPr>
          <p:cNvPr id="30" name="TextBox 29">
            <a:extLst>
              <a:ext uri="{FF2B5EF4-FFF2-40B4-BE49-F238E27FC236}">
                <a16:creationId xmlns:a16="http://schemas.microsoft.com/office/drawing/2014/main" id="{B9D1550E-5BE6-27F9-D323-940A3926D715}"/>
              </a:ext>
            </a:extLst>
          </p:cNvPr>
          <p:cNvSpPr txBox="1"/>
          <p:nvPr/>
        </p:nvSpPr>
        <p:spPr>
          <a:xfrm>
            <a:off x="421335" y="1839642"/>
            <a:ext cx="4353392" cy="500137"/>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2.</a:t>
            </a:r>
            <a:r>
              <a:rPr lang="ko-KR" altLang="en-US" sz="1050" dirty="0">
                <a:latin typeface="나눔스퀘어 네오 Bold" panose="00000800000000000000" pitchFamily="2" charset="-127"/>
                <a:ea typeface="나눔스퀘어 네오 Bold" panose="00000800000000000000" pitchFamily="2" charset="-127"/>
              </a:rPr>
              <a:t>아래와 같은 예측에 불필요한 컬럼들을 제거</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['MBER_SEQ_NO_VALUE','MESURE_SEQ_NO', 'CNTER_NM', 'AGRDE_FLAG_NM', 'MESURE_PLACE_FLAG_NM', 'INPT_FLAG_NM',   'MESURE_DE＇]</a:t>
            </a:r>
            <a:endParaRPr lang="ko-KR" altLang="en-US" sz="8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8ECD3125-DB4C-0DE0-7906-8F120EB991FC}"/>
              </a:ext>
            </a:extLst>
          </p:cNvPr>
          <p:cNvSpPr txBox="1"/>
          <p:nvPr/>
        </p:nvSpPr>
        <p:spPr>
          <a:xfrm>
            <a:off x="406506" y="5351431"/>
            <a:ext cx="4259440"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5. </a:t>
            </a:r>
            <a:r>
              <a:rPr lang="ko-KR" altLang="en-US" sz="1050" dirty="0">
                <a:latin typeface="나눔스퀘어 네오 Bold" panose="00000800000000000000" pitchFamily="2" charset="-127"/>
                <a:ea typeface="나눔스퀘어 네오 Bold" panose="00000800000000000000" pitchFamily="2" charset="-127"/>
              </a:rPr>
              <a:t>범주형 컬럼에 대해서는 </a:t>
            </a: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Labelencoding</a:t>
            </a:r>
            <a:r>
              <a:rPr lang="ko-KR" altLang="en-US" sz="1050" dirty="0">
                <a:latin typeface="나눔스퀘어 네오 Bold" panose="00000800000000000000" pitchFamily="2" charset="-127"/>
                <a:ea typeface="나눔스퀘어 네오 Bold" panose="00000800000000000000" pitchFamily="2" charset="-127"/>
              </a:rPr>
              <a:t>을</a:t>
            </a:r>
            <a:r>
              <a:rPr lang="en-US" altLang="ko-KR" sz="1050" dirty="0">
                <a:latin typeface="나눔스퀘어 네오 Bold" panose="00000800000000000000" pitchFamily="2" charset="-127"/>
                <a:ea typeface="나눔스퀘어 네오 Bold" panose="00000800000000000000" pitchFamily="2" charset="-127"/>
              </a:rPr>
              <a:t>,</a:t>
            </a:r>
          </a:p>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연속형 컬럼에 대해서는 </a:t>
            </a: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StandardScarling</a:t>
            </a:r>
            <a:r>
              <a:rPr lang="ko-KR" altLang="en-US" sz="1050" dirty="0">
                <a:latin typeface="나눔스퀘어 네오 Bold" panose="00000800000000000000" pitchFamily="2" charset="-127"/>
                <a:ea typeface="나눔스퀘어 네오 Bold" panose="00000800000000000000" pitchFamily="2" charset="-127"/>
              </a:rPr>
              <a:t>을 적용</a:t>
            </a:r>
            <a:endParaRPr lang="en-US" altLang="ko-KR" sz="1050" dirty="0">
              <a:latin typeface="나눔스퀘어 네오 Bold" panose="00000800000000000000" pitchFamily="2" charset="-127"/>
              <a:ea typeface="나눔스퀘어 네오 Bold" panose="00000800000000000000" pitchFamily="2" charset="-127"/>
            </a:endParaRPr>
          </a:p>
        </p:txBody>
      </p:sp>
      <p:sp>
        <p:nvSpPr>
          <p:cNvPr id="33" name="TextBox 32">
            <a:extLst>
              <a:ext uri="{FF2B5EF4-FFF2-40B4-BE49-F238E27FC236}">
                <a16:creationId xmlns:a16="http://schemas.microsoft.com/office/drawing/2014/main" id="{E4204CD9-1BB4-5550-00D0-93538D37A80F}"/>
              </a:ext>
            </a:extLst>
          </p:cNvPr>
          <p:cNvSpPr txBox="1"/>
          <p:nvPr/>
        </p:nvSpPr>
        <p:spPr>
          <a:xfrm>
            <a:off x="6753095" y="667430"/>
            <a:ext cx="4428472"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7. Y</a:t>
            </a:r>
            <a:r>
              <a:rPr lang="ko-KR" altLang="en-US" sz="1050" dirty="0" err="1">
                <a:latin typeface="나눔스퀘어 네오 Bold" panose="00000800000000000000" pitchFamily="2" charset="-127"/>
                <a:ea typeface="나눔스퀘어 네오 Bold" panose="00000800000000000000" pitchFamily="2" charset="-127"/>
              </a:rPr>
              <a:t>데이터컬럼이</a:t>
            </a:r>
            <a:r>
              <a:rPr lang="ko-KR" altLang="en-US" sz="1050" dirty="0">
                <a:latin typeface="나눔스퀘어 네오 Bold" panose="00000800000000000000" pitchFamily="2" charset="-127"/>
                <a:ea typeface="나눔스퀘어 네오 Bold" panose="00000800000000000000" pitchFamily="2" charset="-127"/>
              </a:rPr>
              <a:t> 하나가 아니라 여러 개로 되어있기 때문에</a:t>
            </a:r>
            <a:r>
              <a:rPr lang="en-US" altLang="ko-KR" sz="1050" dirty="0">
                <a:latin typeface="나눔스퀘어 네오 Bold" panose="00000800000000000000" pitchFamily="2" charset="-127"/>
                <a:ea typeface="나눔스퀘어 네오 Bold" panose="00000800000000000000" pitchFamily="2" charset="-127"/>
              </a:rPr>
              <a:t>, </a:t>
            </a:r>
          </a:p>
          <a:p>
            <a:pPr algn="ct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LightGBM+MultiOutputClassifier</a:t>
            </a:r>
            <a:r>
              <a:rPr lang="ko-KR" altLang="en-US" sz="1050" dirty="0">
                <a:latin typeface="나눔스퀘어 네오 Bold" panose="00000800000000000000" pitchFamily="2" charset="-127"/>
                <a:ea typeface="나눔스퀘어 네오 Bold" panose="00000800000000000000" pitchFamily="2" charset="-127"/>
              </a:rPr>
              <a:t>을</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사용하여 모델링을 진행</a:t>
            </a:r>
            <a:endParaRPr lang="en-US" altLang="ko-KR" sz="1050" dirty="0">
              <a:latin typeface="나눔스퀘어 네오 Bold" panose="00000800000000000000" pitchFamily="2" charset="-127"/>
              <a:ea typeface="나눔스퀘어 네오 Bold" panose="00000800000000000000" pitchFamily="2" charset="-127"/>
            </a:endParaRPr>
          </a:p>
        </p:txBody>
      </p:sp>
      <p:sp>
        <p:nvSpPr>
          <p:cNvPr id="38" name="TextBox 37">
            <a:extLst>
              <a:ext uri="{FF2B5EF4-FFF2-40B4-BE49-F238E27FC236}">
                <a16:creationId xmlns:a16="http://schemas.microsoft.com/office/drawing/2014/main" id="{C9214741-F1AA-FF8E-2C3C-CDE3388E08FE}"/>
              </a:ext>
            </a:extLst>
          </p:cNvPr>
          <p:cNvSpPr txBox="1"/>
          <p:nvPr/>
        </p:nvSpPr>
        <p:spPr>
          <a:xfrm>
            <a:off x="6211516" y="4051301"/>
            <a:ext cx="5348126" cy="707886"/>
          </a:xfrm>
          <a:prstGeom prst="rect">
            <a:avLst/>
          </a:prstGeom>
          <a:noFill/>
        </p:spPr>
        <p:txBody>
          <a:bodyPr wrap="squar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데이터셋의 개수는 추천시스템 데이터셋과 동일한 </a:t>
            </a:r>
            <a:r>
              <a:rPr lang="en-US" altLang="ko-KR" sz="1000" dirty="0">
                <a:latin typeface="나눔스퀘어 네오 Bold" panose="00000800000000000000" pitchFamily="2" charset="-127"/>
                <a:ea typeface="나눔스퀘어 네오 Bold" panose="00000800000000000000" pitchFamily="2" charset="-127"/>
              </a:rPr>
              <a:t>150</a:t>
            </a:r>
            <a:r>
              <a:rPr lang="ko-KR" altLang="en-US" sz="1000" dirty="0">
                <a:latin typeface="나눔스퀘어 네오 Bold" panose="00000800000000000000" pitchFamily="2" charset="-127"/>
                <a:ea typeface="나눔스퀘어 네오 Bold" panose="00000800000000000000" pitchFamily="2" charset="-127"/>
              </a:rPr>
              <a:t>개임</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즉</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여기서는 모델의 </a:t>
            </a:r>
            <a:r>
              <a:rPr lang="en-US" altLang="ko-KR" sz="1000" dirty="0">
                <a:latin typeface="나눔스퀘어 네오 Bold" panose="00000800000000000000" pitchFamily="2" charset="-127"/>
                <a:ea typeface="나눔스퀘어 네오 Bold" panose="00000800000000000000" pitchFamily="2" charset="-127"/>
              </a:rPr>
              <a:t>INPUT</a:t>
            </a:r>
            <a:r>
              <a:rPr lang="ko-KR" altLang="en-US" sz="1000" dirty="0">
                <a:latin typeface="나눔스퀘어 네오 Bold" panose="00000800000000000000" pitchFamily="2" charset="-127"/>
                <a:ea typeface="나눔스퀘어 네오 Bold" panose="00000800000000000000" pitchFamily="2" charset="-127"/>
              </a:rPr>
              <a:t>값을 변경하여 사용자가 원하는 신체 변화량 조합을 입력하게 되면</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출력으로 </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err="1">
                <a:latin typeface="나눔스퀘어 네오 Bold" panose="00000800000000000000" pitchFamily="2" charset="-127"/>
                <a:ea typeface="나눔스퀘어 네오 Bold" panose="00000800000000000000" pitchFamily="2" charset="-127"/>
              </a:rPr>
              <a:t>본운동</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조합이 나오게 설계하였음</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테스트셋</a:t>
            </a:r>
            <a:r>
              <a:rPr lang="en-US" altLang="ko-KR" sz="1000" dirty="0">
                <a:latin typeface="나눔스퀘어 네오 Bold" panose="00000800000000000000" pitchFamily="2" charset="-127"/>
                <a:ea typeface="나눔스퀘어 네오 Bold" panose="00000800000000000000" pitchFamily="2" charset="-127"/>
              </a:rPr>
              <a:t>(30%)</a:t>
            </a:r>
            <a:r>
              <a:rPr lang="ko-KR" altLang="en-US" sz="1000" dirty="0">
                <a:latin typeface="나눔스퀘어 네오 Bold" panose="00000800000000000000" pitchFamily="2" charset="-127"/>
                <a:ea typeface="나눔스퀘어 네오 Bold" panose="00000800000000000000" pitchFamily="2" charset="-127"/>
              </a:rPr>
              <a:t>약 평균 정확도는 약 </a:t>
            </a:r>
            <a:r>
              <a:rPr lang="en-US" altLang="ko-KR" sz="1000" dirty="0">
                <a:latin typeface="나눔스퀘어 네오 Bold" panose="00000800000000000000" pitchFamily="2" charset="-127"/>
                <a:ea typeface="나눔스퀘어 네오 Bold" panose="00000800000000000000" pitchFamily="2" charset="-127"/>
              </a:rPr>
              <a:t>0.93</a:t>
            </a:r>
            <a:r>
              <a:rPr lang="ko-KR" altLang="en-US" sz="1000" dirty="0">
                <a:latin typeface="나눔스퀘어 네오 Bold" panose="00000800000000000000" pitchFamily="2" charset="-127"/>
                <a:ea typeface="나눔스퀘어 네오 Bold" panose="00000800000000000000" pitchFamily="2" charset="-127"/>
              </a:rPr>
              <a:t>정도의 매우 좋은 성능을 가지고 있음 </a:t>
            </a:r>
            <a:endParaRPr lang="en-US" altLang="ko-KR" sz="1000" dirty="0">
              <a:latin typeface="나눔스퀘어 네오 Bold" panose="00000800000000000000" pitchFamily="2" charset="-127"/>
              <a:ea typeface="나눔스퀘어 네오 Bold" panose="00000800000000000000" pitchFamily="2" charset="-127"/>
            </a:endParaRPr>
          </a:p>
        </p:txBody>
      </p:sp>
      <p:pic>
        <p:nvPicPr>
          <p:cNvPr id="40" name="그림 39">
            <a:extLst>
              <a:ext uri="{FF2B5EF4-FFF2-40B4-BE49-F238E27FC236}">
                <a16:creationId xmlns:a16="http://schemas.microsoft.com/office/drawing/2014/main" id="{8EAAADDE-4FE3-FC44-6BE9-DA50CCA2DA00}"/>
              </a:ext>
            </a:extLst>
          </p:cNvPr>
          <p:cNvPicPr>
            <a:picLocks noChangeAspect="1"/>
          </p:cNvPicPr>
          <p:nvPr/>
        </p:nvPicPr>
        <p:blipFill>
          <a:blip r:embed="rId7"/>
          <a:stretch>
            <a:fillRect/>
          </a:stretch>
        </p:blipFill>
        <p:spPr>
          <a:xfrm>
            <a:off x="7474199" y="2122142"/>
            <a:ext cx="2856293" cy="1476761"/>
          </a:xfrm>
          <a:prstGeom prst="rect">
            <a:avLst/>
          </a:prstGeom>
        </p:spPr>
      </p:pic>
      <p:pic>
        <p:nvPicPr>
          <p:cNvPr id="42" name="그림 41">
            <a:extLst>
              <a:ext uri="{FF2B5EF4-FFF2-40B4-BE49-F238E27FC236}">
                <a16:creationId xmlns:a16="http://schemas.microsoft.com/office/drawing/2014/main" id="{E25D6520-97E8-0026-4555-F1480FA5A57C}"/>
              </a:ext>
            </a:extLst>
          </p:cNvPr>
          <p:cNvPicPr>
            <a:picLocks noChangeAspect="1"/>
          </p:cNvPicPr>
          <p:nvPr/>
        </p:nvPicPr>
        <p:blipFill>
          <a:blip r:embed="rId8"/>
          <a:stretch>
            <a:fillRect/>
          </a:stretch>
        </p:blipFill>
        <p:spPr>
          <a:xfrm>
            <a:off x="6433707" y="4884564"/>
            <a:ext cx="2951805" cy="1464289"/>
          </a:xfrm>
          <a:prstGeom prst="rect">
            <a:avLst/>
          </a:prstGeom>
        </p:spPr>
      </p:pic>
      <p:sp>
        <p:nvSpPr>
          <p:cNvPr id="3" name="사각형: 둥근 모서리 2">
            <a:extLst>
              <a:ext uri="{FF2B5EF4-FFF2-40B4-BE49-F238E27FC236}">
                <a16:creationId xmlns:a16="http://schemas.microsoft.com/office/drawing/2014/main" id="{868BBB49-AAF8-21DE-241A-67AB22CE7B8F}"/>
              </a:ext>
            </a:extLst>
          </p:cNvPr>
          <p:cNvSpPr/>
          <p:nvPr/>
        </p:nvSpPr>
        <p:spPr>
          <a:xfrm>
            <a:off x="6657215" y="585962"/>
            <a:ext cx="4608000" cy="576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4">
            <a:extLst>
              <a:ext uri="{FF2B5EF4-FFF2-40B4-BE49-F238E27FC236}">
                <a16:creationId xmlns:a16="http://schemas.microsoft.com/office/drawing/2014/main" id="{DDDBE33E-2289-3636-44CC-F0A4247ED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7926" y="229540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82CA33B-C05D-CB69-BC8F-2821C19617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9662" y="3522937"/>
            <a:ext cx="388402" cy="388402"/>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23D3234B-7EE1-85BD-D9CB-50764A1D0095}"/>
              </a:ext>
            </a:extLst>
          </p:cNvPr>
          <p:cNvSpPr/>
          <p:nvPr/>
        </p:nvSpPr>
        <p:spPr>
          <a:xfrm>
            <a:off x="420990" y="3041231"/>
            <a:ext cx="4392000" cy="135317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363D691-727B-8701-97A9-76323F56807B}"/>
              </a:ext>
            </a:extLst>
          </p:cNvPr>
          <p:cNvSpPr txBox="1"/>
          <p:nvPr/>
        </p:nvSpPr>
        <p:spPr>
          <a:xfrm>
            <a:off x="406506" y="5865697"/>
            <a:ext cx="4259440"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6. X</a:t>
            </a:r>
            <a:r>
              <a:rPr lang="ko-KR" altLang="en-US" sz="1050" dirty="0">
                <a:latin typeface="나눔스퀘어 네오 Bold" panose="00000800000000000000" pitchFamily="2" charset="-127"/>
                <a:ea typeface="나눔스퀘어 네오 Bold" panose="00000800000000000000" pitchFamily="2" charset="-127"/>
              </a:rPr>
              <a:t>데이터셋은 신체 측정 데이터 컬럼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(818, 43)</a:t>
            </a:r>
          </a:p>
          <a:p>
            <a:pPr algn="ctr"/>
            <a:r>
              <a:rPr lang="en-US" altLang="ko-KR" sz="1050" dirty="0">
                <a:latin typeface="나눔스퀘어 네오 Bold" panose="00000800000000000000" pitchFamily="2" charset="-127"/>
                <a:ea typeface="나눔스퀘어 네오 Bold" panose="00000800000000000000" pitchFamily="2" charset="-127"/>
              </a:rPr>
              <a:t>    Y</a:t>
            </a:r>
            <a:r>
              <a:rPr lang="ko-KR" altLang="en-US" sz="1050" dirty="0">
                <a:latin typeface="나눔스퀘어 네오 Bold" panose="00000800000000000000" pitchFamily="2" charset="-127"/>
                <a:ea typeface="나눔스퀘어 네오 Bold" panose="00000800000000000000" pitchFamily="2" charset="-127"/>
              </a:rPr>
              <a:t>데이터셋은 전처리한 각각의 </a:t>
            </a:r>
            <a:r>
              <a:rPr lang="ko-KR" altLang="en-US" sz="1050" dirty="0" err="1">
                <a:latin typeface="나눔스퀘어 네오 Bold" panose="00000800000000000000" pitchFamily="2" charset="-127"/>
                <a:ea typeface="나눔스퀘어 네오 Bold" panose="00000800000000000000" pitchFamily="2" charset="-127"/>
              </a:rPr>
              <a:t>본운동</a:t>
            </a:r>
            <a:r>
              <a:rPr lang="ko-KR" altLang="en-US" sz="1050" dirty="0">
                <a:latin typeface="나눔스퀘어 네오 Bold" panose="00000800000000000000" pitchFamily="2" charset="-127"/>
                <a:ea typeface="나눔스퀘어 네오 Bold" panose="00000800000000000000" pitchFamily="2" charset="-127"/>
              </a:rPr>
              <a:t> 컬럼 으로 구성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(818.100)</a:t>
            </a:r>
          </a:p>
        </p:txBody>
      </p:sp>
      <p:sp>
        <p:nvSpPr>
          <p:cNvPr id="34" name="사각형: 둥근 모서리 33">
            <a:extLst>
              <a:ext uri="{FF2B5EF4-FFF2-40B4-BE49-F238E27FC236}">
                <a16:creationId xmlns:a16="http://schemas.microsoft.com/office/drawing/2014/main" id="{0BD67D16-9A3B-285D-B289-FD69F27DAF8B}"/>
              </a:ext>
            </a:extLst>
          </p:cNvPr>
          <p:cNvSpPr/>
          <p:nvPr/>
        </p:nvSpPr>
        <p:spPr>
          <a:xfrm flipV="1">
            <a:off x="6336821" y="1578841"/>
            <a:ext cx="5112000" cy="50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1E8115C7-E8F8-EF35-997C-FE42D9FFE73C}"/>
              </a:ext>
            </a:extLst>
          </p:cNvPr>
          <p:cNvSpPr txBox="1"/>
          <p:nvPr/>
        </p:nvSpPr>
        <p:spPr>
          <a:xfrm>
            <a:off x="6238036" y="1633523"/>
            <a:ext cx="5233370" cy="415498"/>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이 모델은 사용자가 입력한 신체데이터셋에 따른</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추천 운동이 출력으로 나옴</a:t>
            </a:r>
            <a:r>
              <a:rPr lang="en-US" altLang="ko-KR" sz="1050" dirty="0">
                <a:latin typeface="나눔스퀘어 네오 Bold" panose="00000800000000000000" pitchFamily="2" charset="-127"/>
                <a:ea typeface="나눔스퀘어 네오 Bold" panose="00000800000000000000" pitchFamily="2" charset="-127"/>
              </a:rPr>
              <a:t>,</a:t>
            </a:r>
          </a:p>
          <a:p>
            <a:pPr algn="ctr"/>
            <a:r>
              <a:rPr lang="ko-KR" altLang="en-US" sz="1050" dirty="0">
                <a:latin typeface="나눔스퀘어 네오 Bold" panose="00000800000000000000" pitchFamily="2" charset="-127"/>
                <a:ea typeface="나눔스퀘어 네오 Bold" panose="00000800000000000000" pitchFamily="2" charset="-127"/>
              </a:rPr>
              <a:t>    테스트셋</a:t>
            </a:r>
            <a:r>
              <a:rPr lang="en-US" altLang="ko-KR" sz="1050" dirty="0">
                <a:latin typeface="나눔스퀘어 네오 Bold" panose="00000800000000000000" pitchFamily="2" charset="-127"/>
                <a:ea typeface="나눔스퀘어 네오 Bold" panose="00000800000000000000" pitchFamily="2" charset="-127"/>
              </a:rPr>
              <a:t>(30%)</a:t>
            </a:r>
            <a:r>
              <a:rPr lang="ko-KR" altLang="en-US" sz="1050" dirty="0">
                <a:latin typeface="나눔스퀘어 네오 Bold" panose="00000800000000000000" pitchFamily="2" charset="-127"/>
                <a:ea typeface="나눔스퀘어 네오 Bold" panose="00000800000000000000" pitchFamily="2" charset="-127"/>
              </a:rPr>
              <a:t>의 평균 정확도는 약 </a:t>
            </a:r>
            <a:r>
              <a:rPr lang="en-US" altLang="ko-KR" sz="1050" dirty="0">
                <a:latin typeface="나눔스퀘어 네오 Bold" panose="00000800000000000000" pitchFamily="2" charset="-127"/>
                <a:ea typeface="나눔스퀘어 네오 Bold" panose="00000800000000000000" pitchFamily="2" charset="-127"/>
              </a:rPr>
              <a:t>0.94</a:t>
            </a:r>
            <a:r>
              <a:rPr lang="ko-KR" altLang="en-US" sz="1050" dirty="0">
                <a:latin typeface="나눔스퀘어 네오 Bold" panose="00000800000000000000" pitchFamily="2" charset="-127"/>
                <a:ea typeface="나눔스퀘어 네오 Bold" panose="00000800000000000000" pitchFamily="2" charset="-127"/>
              </a:rPr>
              <a:t>로 매우 좋은 성능을 가지는 것을 볼 수 있음</a:t>
            </a:r>
          </a:p>
        </p:txBody>
      </p:sp>
      <p:sp>
        <p:nvSpPr>
          <p:cNvPr id="36" name="TextBox 35">
            <a:extLst>
              <a:ext uri="{FF2B5EF4-FFF2-40B4-BE49-F238E27FC236}">
                <a16:creationId xmlns:a16="http://schemas.microsoft.com/office/drawing/2014/main" id="{70D52292-8F2A-96CA-61D8-BE58A1538803}"/>
              </a:ext>
            </a:extLst>
          </p:cNvPr>
          <p:cNvSpPr txBox="1"/>
          <p:nvPr/>
        </p:nvSpPr>
        <p:spPr>
          <a:xfrm>
            <a:off x="8043730" y="1274679"/>
            <a:ext cx="1731946"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모델</a:t>
            </a:r>
            <a:r>
              <a:rPr lang="en-US" altLang="ko-KR" sz="1600" dirty="0">
                <a:highlight>
                  <a:srgbClr val="A9D18E"/>
                </a:highlight>
                <a:latin typeface="나눔스퀘어 네오 ExtraBold" panose="00000900000000000000" pitchFamily="2" charset="-127"/>
                <a:ea typeface="나눔스퀘어 네오 ExtraBold" panose="00000900000000000000" pitchFamily="2" charset="-127"/>
              </a:rPr>
              <a:t>1</a:t>
            </a:r>
            <a:endParaRPr lang="ko-KR" altLang="en-US" sz="16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4" name="TextBox 43">
            <a:extLst>
              <a:ext uri="{FF2B5EF4-FFF2-40B4-BE49-F238E27FC236}">
                <a16:creationId xmlns:a16="http://schemas.microsoft.com/office/drawing/2014/main" id="{12BAB33A-415E-A4A5-C470-13996DAED8BD}"/>
              </a:ext>
            </a:extLst>
          </p:cNvPr>
          <p:cNvSpPr txBox="1"/>
          <p:nvPr/>
        </p:nvSpPr>
        <p:spPr>
          <a:xfrm>
            <a:off x="8043730" y="3684493"/>
            <a:ext cx="1731946"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모델</a:t>
            </a:r>
            <a:r>
              <a:rPr lang="en-US" altLang="ko-KR" sz="1600" dirty="0">
                <a:highlight>
                  <a:srgbClr val="A9D18E"/>
                </a:highlight>
                <a:latin typeface="나눔스퀘어 네오 ExtraBold" panose="00000900000000000000" pitchFamily="2" charset="-127"/>
                <a:ea typeface="나눔스퀘어 네오 ExtraBold" panose="00000900000000000000" pitchFamily="2" charset="-127"/>
              </a:rPr>
              <a:t>2</a:t>
            </a:r>
            <a:endParaRPr lang="ko-KR" altLang="en-US" sz="16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5" name="TextBox 44">
            <a:extLst>
              <a:ext uri="{FF2B5EF4-FFF2-40B4-BE49-F238E27FC236}">
                <a16:creationId xmlns:a16="http://schemas.microsoft.com/office/drawing/2014/main" id="{CC7A0B4E-6764-B9AA-6856-32104C5D898C}"/>
              </a:ext>
            </a:extLst>
          </p:cNvPr>
          <p:cNvSpPr txBox="1"/>
          <p:nvPr/>
        </p:nvSpPr>
        <p:spPr>
          <a:xfrm>
            <a:off x="9606333" y="5003797"/>
            <a:ext cx="1655999" cy="430887"/>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150, 43</a:t>
            </a:r>
          </a:p>
          <a:p>
            <a:pPr algn="ctr"/>
            <a:r>
              <a:rPr lang="en-US" altLang="ko-KR" sz="1000" dirty="0">
                <a:latin typeface="나눔스퀘어 네오 Bold" panose="00000800000000000000" pitchFamily="2" charset="-127"/>
                <a:ea typeface="나눔스퀘어 네오 Bold" panose="00000800000000000000" pitchFamily="2" charset="-127"/>
              </a:rPr>
              <a:t>(</a:t>
            </a:r>
            <a:r>
              <a:rPr lang="en-US" altLang="ko-KR" sz="1000" b="1" dirty="0">
                <a:latin typeface="나눔스퀘어 네오 Bold" panose="00000800000000000000" pitchFamily="2" charset="-127"/>
                <a:ea typeface="나눔스퀘어 네오 Bold" panose="00000800000000000000" pitchFamily="2" charset="-127"/>
              </a:rPr>
              <a:t>X: </a:t>
            </a:r>
            <a:r>
              <a:rPr lang="ko-KR" altLang="en-US" sz="1000" b="1" dirty="0">
                <a:latin typeface="나눔스퀘어 네오 Bold" panose="00000800000000000000" pitchFamily="2" charset="-127"/>
                <a:ea typeface="나눔스퀘어 네오 Bold" panose="00000800000000000000" pitchFamily="2" charset="-127"/>
              </a:rPr>
              <a:t>각 신체 데이터 변화량</a:t>
            </a:r>
            <a:r>
              <a:rPr lang="en-US" altLang="ko-KR" sz="1000" dirty="0">
                <a:latin typeface="나눔스퀘어 네오 Bold" panose="00000800000000000000" pitchFamily="2" charset="-127"/>
                <a:ea typeface="나눔스퀘어 네오 Bold" panose="00000800000000000000" pitchFamily="2" charset="-127"/>
              </a:rPr>
              <a:t>)</a:t>
            </a:r>
          </a:p>
        </p:txBody>
      </p:sp>
      <p:sp>
        <p:nvSpPr>
          <p:cNvPr id="46" name="TextBox 45">
            <a:extLst>
              <a:ext uri="{FF2B5EF4-FFF2-40B4-BE49-F238E27FC236}">
                <a16:creationId xmlns:a16="http://schemas.microsoft.com/office/drawing/2014/main" id="{4BE6603E-5593-964E-B7CB-E1B9497B5673}"/>
              </a:ext>
            </a:extLst>
          </p:cNvPr>
          <p:cNvSpPr txBox="1"/>
          <p:nvPr/>
        </p:nvSpPr>
        <p:spPr>
          <a:xfrm>
            <a:off x="9774624" y="5779538"/>
            <a:ext cx="1330497" cy="438582"/>
          </a:xfrm>
          <a:prstGeom prst="rect">
            <a:avLst/>
          </a:prstGeom>
          <a:noFill/>
        </p:spPr>
        <p:txBody>
          <a:bodyPr wrap="square" rtlCol="0">
            <a:spAutoFit/>
          </a:bodyPr>
          <a:lstStyle/>
          <a:p>
            <a:pPr algn="ctr"/>
            <a:r>
              <a:rPr lang="en-US" altLang="ko-KR" sz="1200" dirty="0">
                <a:solidFill>
                  <a:srgbClr val="C00000"/>
                </a:solidFill>
                <a:latin typeface="나눔스퀘어 네오 Bold" panose="00000800000000000000" pitchFamily="2" charset="-127"/>
                <a:ea typeface="나눔스퀘어 네오 Bold" panose="00000800000000000000" pitchFamily="2" charset="-127"/>
              </a:rPr>
              <a:t>150, 139</a:t>
            </a:r>
          </a:p>
          <a:p>
            <a:pPr algn="ctr"/>
            <a:r>
              <a:rPr lang="en-US" altLang="ko-KR" sz="1050" dirty="0">
                <a:latin typeface="나눔스퀘어 네오 Bold" panose="00000800000000000000" pitchFamily="2" charset="-127"/>
                <a:ea typeface="나눔스퀘어 네오 Bold" panose="00000800000000000000" pitchFamily="2" charset="-127"/>
              </a:rPr>
              <a:t>(</a:t>
            </a:r>
            <a:r>
              <a:rPr lang="en-US" altLang="ko-KR" sz="1050" b="1" dirty="0">
                <a:latin typeface="나눔스퀘어 네오 Bold" panose="00000800000000000000" pitchFamily="2" charset="-127"/>
                <a:ea typeface="나눔스퀘어 네오 Bold" panose="00000800000000000000" pitchFamily="2" charset="-127"/>
              </a:rPr>
              <a:t>Y: </a:t>
            </a:r>
            <a:r>
              <a:rPr lang="ko-KR" altLang="en-US" sz="1050" b="1" dirty="0" err="1">
                <a:latin typeface="나눔스퀘어 네오 Bold" panose="00000800000000000000" pitchFamily="2" charset="-127"/>
                <a:ea typeface="나눔스퀘어 네오 Bold" panose="00000800000000000000" pitchFamily="2" charset="-127"/>
              </a:rPr>
              <a:t>본운동</a:t>
            </a:r>
            <a:r>
              <a:rPr lang="en-US" altLang="ko-KR" sz="1050" dirty="0">
                <a:latin typeface="나눔스퀘어 네오 Bold" panose="00000800000000000000" pitchFamily="2" charset="-127"/>
                <a:ea typeface="나눔스퀘어 네오 Bold" panose="00000800000000000000" pitchFamily="2" charset="-127"/>
              </a:rPr>
              <a:t>)</a:t>
            </a:r>
          </a:p>
        </p:txBody>
      </p:sp>
      <p:pic>
        <p:nvPicPr>
          <p:cNvPr id="49" name="Picture 4">
            <a:extLst>
              <a:ext uri="{FF2B5EF4-FFF2-40B4-BE49-F238E27FC236}">
                <a16:creationId xmlns:a16="http://schemas.microsoft.com/office/drawing/2014/main" id="{F3A533B3-042F-9DFC-E6AD-83EA3F42B5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7926" y="48946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8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사각형: 둥근 모서리 37">
            <a:extLst>
              <a:ext uri="{FF2B5EF4-FFF2-40B4-BE49-F238E27FC236}">
                <a16:creationId xmlns:a16="http://schemas.microsoft.com/office/drawing/2014/main" id="{7049C66C-F541-FD55-F917-E56CA6E4352E}"/>
              </a:ext>
            </a:extLst>
          </p:cNvPr>
          <p:cNvSpPr/>
          <p:nvPr/>
        </p:nvSpPr>
        <p:spPr>
          <a:xfrm>
            <a:off x="3626000" y="5162223"/>
            <a:ext cx="8266421" cy="124697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14">
            <a:extLst>
              <a:ext uri="{FF2B5EF4-FFF2-40B4-BE49-F238E27FC236}">
                <a16:creationId xmlns:a16="http://schemas.microsoft.com/office/drawing/2014/main" id="{D106E6AB-26EA-2853-D38D-C650162A4DF1}"/>
              </a:ext>
            </a:extLst>
          </p:cNvPr>
          <p:cNvSpPr/>
          <p:nvPr/>
        </p:nvSpPr>
        <p:spPr>
          <a:xfrm>
            <a:off x="3648000" y="2132538"/>
            <a:ext cx="8244421" cy="115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XAI </a:t>
            </a:r>
            <a:r>
              <a:rPr lang="ko-KR" altLang="en-US" sz="1200" dirty="0">
                <a:latin typeface="나눔스퀘어 네오 Light" panose="00000400000000000000" pitchFamily="2" charset="-127"/>
                <a:ea typeface="나눔스퀘어 네오 Light" panose="00000400000000000000" pitchFamily="2" charset="-127"/>
              </a:rPr>
              <a:t>모델</a:t>
            </a:r>
          </a:p>
        </p:txBody>
      </p:sp>
      <p:pic>
        <p:nvPicPr>
          <p:cNvPr id="21" name="Picture 4">
            <a:extLst>
              <a:ext uri="{FF2B5EF4-FFF2-40B4-BE49-F238E27FC236}">
                <a16:creationId xmlns:a16="http://schemas.microsoft.com/office/drawing/2014/main" id="{03F5F790-C08F-26CE-6B8C-0C9F64B6D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229" y="935298"/>
            <a:ext cx="1519952" cy="10395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6CB92C2C-28FC-0401-F13E-05976D9A0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227" y="947139"/>
            <a:ext cx="1858735" cy="998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9AB61FE1-CE49-AC71-B0BC-06E8D18D9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2008" y="917300"/>
            <a:ext cx="1858735" cy="10519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3D8CD4-4A04-DB75-C02A-61C9C53649C2}"/>
              </a:ext>
            </a:extLst>
          </p:cNvPr>
          <p:cNvSpPr txBox="1"/>
          <p:nvPr/>
        </p:nvSpPr>
        <p:spPr>
          <a:xfrm>
            <a:off x="9787747" y="639303"/>
            <a:ext cx="1756811"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Waterfall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5" name="TextBox 24">
            <a:extLst>
              <a:ext uri="{FF2B5EF4-FFF2-40B4-BE49-F238E27FC236}">
                <a16:creationId xmlns:a16="http://schemas.microsoft.com/office/drawing/2014/main" id="{EAC02EAC-512D-2072-F261-34A8722B738A}"/>
              </a:ext>
            </a:extLst>
          </p:cNvPr>
          <p:cNvSpPr txBox="1"/>
          <p:nvPr/>
        </p:nvSpPr>
        <p:spPr>
          <a:xfrm>
            <a:off x="6729654" y="639303"/>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Beeswarm</a:t>
            </a:r>
            <a:r>
              <a:rPr lang="en-US" altLang="ko-KR" sz="1200" dirty="0">
                <a:latin typeface="나눔스퀘어 네오 Bold" panose="00000800000000000000" pitchFamily="2" charset="-127"/>
                <a:ea typeface="나눔스퀘어 네오 Bold" panose="00000800000000000000" pitchFamily="2" charset="-127"/>
              </a:rPr>
              <a:t>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6" name="TextBox 25">
            <a:extLst>
              <a:ext uri="{FF2B5EF4-FFF2-40B4-BE49-F238E27FC236}">
                <a16:creationId xmlns:a16="http://schemas.microsoft.com/office/drawing/2014/main" id="{3A229B1B-AEB2-69CA-6AF6-9497C764FFDF}"/>
              </a:ext>
            </a:extLst>
          </p:cNvPr>
          <p:cNvSpPr txBox="1"/>
          <p:nvPr/>
        </p:nvSpPr>
        <p:spPr>
          <a:xfrm>
            <a:off x="3930800" y="639303"/>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Summary_plot</a:t>
            </a:r>
            <a:endParaRPr lang="ko-KR" altLang="en-US" sz="1200" dirty="0">
              <a:latin typeface="나눔스퀘어 네오 Bold" panose="00000800000000000000" pitchFamily="2" charset="-127"/>
              <a:ea typeface="나눔스퀘어 네오 Bold" panose="00000800000000000000" pitchFamily="2" charset="-127"/>
            </a:endParaRPr>
          </a:p>
        </p:txBody>
      </p:sp>
      <p:pic>
        <p:nvPicPr>
          <p:cNvPr id="27" name="Picture 16">
            <a:extLst>
              <a:ext uri="{FF2B5EF4-FFF2-40B4-BE49-F238E27FC236}">
                <a16:creationId xmlns:a16="http://schemas.microsoft.com/office/drawing/2014/main" id="{25A5E674-12FB-2C85-F8E9-F369231758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9451" y="3857094"/>
            <a:ext cx="1649568" cy="11282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82959285-F19C-BC3C-3051-1A3DE2BE4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8557" y="3903644"/>
            <a:ext cx="1816324" cy="1054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a:extLst>
              <a:ext uri="{FF2B5EF4-FFF2-40B4-BE49-F238E27FC236}">
                <a16:creationId xmlns:a16="http://schemas.microsoft.com/office/drawing/2014/main" id="{AA7DCC22-62A5-EB76-D01C-0FABFCFDB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419" y="3841656"/>
            <a:ext cx="1816324" cy="11422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DF18774-1DFE-AAA4-02A7-DA5CF61682B5}"/>
              </a:ext>
            </a:extLst>
          </p:cNvPr>
          <p:cNvSpPr txBox="1"/>
          <p:nvPr/>
        </p:nvSpPr>
        <p:spPr>
          <a:xfrm>
            <a:off x="3578375" y="5227432"/>
            <a:ext cx="8204645" cy="1107996"/>
          </a:xfrm>
          <a:prstGeom prst="rect">
            <a:avLst/>
          </a:prstGeom>
          <a:noFill/>
        </p:spPr>
        <p:txBody>
          <a:bodyPr wrap="square">
            <a:spAutoFit/>
          </a:bodyPr>
          <a:lstStyle/>
          <a:p>
            <a:pPr marL="228600" indent="-228600" algn="ctr">
              <a:buAutoNum type="arabicPeriod"/>
            </a:pPr>
            <a:r>
              <a:rPr lang="ko-KR" altLang="en-US" sz="1100" dirty="0">
                <a:latin typeface="나눔스퀘어 네오 Regular" panose="00000500000000000000" pitchFamily="2" charset="-127"/>
                <a:ea typeface="나눔스퀘어 네오 Regular" panose="00000500000000000000" pitchFamily="2" charset="-127"/>
              </a:rPr>
              <a:t>신체 데이터 기반 줄넘기 운동 예측 모델의 경우에는</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전체 </a:t>
            </a:r>
            <a:r>
              <a:rPr lang="ko-KR" altLang="en-US" sz="1100" dirty="0" err="1">
                <a:latin typeface="나눔스퀘어 네오 Regular" panose="00000500000000000000" pitchFamily="2" charset="-127"/>
                <a:ea typeface="나눔스퀘어 네오 Regular" panose="00000500000000000000" pitchFamily="2" charset="-127"/>
              </a:rPr>
              <a:t>피쳐의</a:t>
            </a:r>
            <a:r>
              <a:rPr lang="ko-KR" altLang="en-US" sz="1100" dirty="0">
                <a:latin typeface="나눔스퀘어 네오 Regular" panose="00000500000000000000" pitchFamily="2" charset="-127"/>
                <a:ea typeface="나눔스퀘어 네오 Regular" panose="00000500000000000000" pitchFamily="2" charset="-127"/>
              </a:rPr>
              <a:t> 중요도를 확인해봤을 때</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err="1">
                <a:latin typeface="나눔스퀘어 네오 Regular" panose="00000500000000000000" pitchFamily="2" charset="-127"/>
                <a:ea typeface="나눔스퀘어 네오 Regular" panose="00000500000000000000" pitchFamily="2" charset="-127"/>
              </a:rPr>
              <a:t>교차윗몸일으키기</a:t>
            </a:r>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회</a:t>
            </a:r>
            <a:r>
              <a:rPr lang="en-US" altLang="ko-KR" sz="1100" dirty="0">
                <a:latin typeface="나눔스퀘어 네오 Regular" panose="00000500000000000000" pitchFamily="2" charset="-127"/>
                <a:ea typeface="나눔스퀘어 네오 Regular" panose="00000500000000000000" pitchFamily="2" charset="-127"/>
              </a:rPr>
              <a:t>)” </a:t>
            </a:r>
          </a:p>
          <a:p>
            <a:pPr algn="ctr"/>
            <a:r>
              <a:rPr lang="ko-KR" altLang="en-US" sz="1100" dirty="0" err="1">
                <a:latin typeface="나눔스퀘어 네오 Regular" panose="00000500000000000000" pitchFamily="2" charset="-127"/>
                <a:ea typeface="나눔스퀘어 네오 Regular" panose="00000500000000000000" pitchFamily="2" charset="-127"/>
              </a:rPr>
              <a:t>피쳐가</a:t>
            </a:r>
            <a:r>
              <a:rPr lang="ko-KR" altLang="en-US" sz="1100" dirty="0">
                <a:latin typeface="나눔스퀘어 네오 Regular" panose="00000500000000000000" pitchFamily="2" charset="-127"/>
                <a:ea typeface="나눔스퀘어 네오 Regular" panose="00000500000000000000" pitchFamily="2" charset="-127"/>
              </a:rPr>
              <a:t> 예측에 가장 큰 영향을 주었음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err="1">
                <a:solidFill>
                  <a:srgbClr val="C00000"/>
                </a:solidFill>
                <a:latin typeface="나눔스퀘어 네오 Regular" panose="00000500000000000000" pitchFamily="2" charset="-127"/>
                <a:ea typeface="나눔스퀘어 네오 Regular" panose="00000500000000000000" pitchFamily="2" charset="-127"/>
              </a:rPr>
              <a:t>Summary_plot</a:t>
            </a:r>
            <a:r>
              <a:rPr lang="en-US" altLang="ko-KR" sz="1100" dirty="0">
                <a:latin typeface="나눔스퀘어 네오 Regular" panose="00000500000000000000" pitchFamily="2" charset="-127"/>
                <a:ea typeface="나눔스퀘어 네오 Regular" panose="00000500000000000000" pitchFamily="2" charset="-127"/>
              </a:rPr>
              <a:t>)</a:t>
            </a:r>
          </a:p>
          <a:p>
            <a:pPr algn="ctr"/>
            <a:r>
              <a:rPr lang="en-US" altLang="ko-KR" sz="1100" dirty="0">
                <a:latin typeface="나눔스퀘어 네오 Regular" panose="00000500000000000000" pitchFamily="2" charset="-127"/>
                <a:ea typeface="나눔스퀘어 네오 Regular" panose="00000500000000000000" pitchFamily="2" charset="-127"/>
              </a:rPr>
              <a:t> 2. </a:t>
            </a:r>
            <a:r>
              <a:rPr lang="ko-KR" altLang="en-US" sz="1100" dirty="0">
                <a:latin typeface="나눔스퀘어 네오 Regular" panose="00000500000000000000" pitchFamily="2" charset="-127"/>
                <a:ea typeface="나눔스퀘어 네오 Regular" panose="00000500000000000000" pitchFamily="2" charset="-127"/>
              </a:rPr>
              <a:t>해당 </a:t>
            </a:r>
            <a:r>
              <a:rPr lang="ko-KR" altLang="en-US" sz="1100" dirty="0" err="1">
                <a:latin typeface="나눔스퀘어 네오 Regular" panose="00000500000000000000" pitchFamily="2" charset="-127"/>
                <a:ea typeface="나눔스퀘어 네오 Regular" panose="00000500000000000000" pitchFamily="2" charset="-127"/>
              </a:rPr>
              <a:t>피쳐는</a:t>
            </a:r>
            <a:r>
              <a:rPr lang="ko-KR" altLang="en-US" sz="1100" dirty="0">
                <a:latin typeface="나눔스퀘어 네오 Regular" panose="00000500000000000000" pitchFamily="2" charset="-127"/>
                <a:ea typeface="나눔스퀘어 네오 Regular" panose="00000500000000000000" pitchFamily="2" charset="-127"/>
              </a:rPr>
              <a:t> 줄넘기 처방과 대략적으로 음의 관계를 가지고 있어서 </a:t>
            </a:r>
            <a:r>
              <a:rPr lang="ko-KR" altLang="en-US" sz="1100" dirty="0" err="1">
                <a:latin typeface="나눔스퀘어 네오 Regular" panose="00000500000000000000" pitchFamily="2" charset="-127"/>
                <a:ea typeface="나눔스퀘어 네오 Regular" panose="00000500000000000000" pitchFamily="2" charset="-127"/>
              </a:rPr>
              <a:t>윗몸일으키기를</a:t>
            </a:r>
            <a:r>
              <a:rPr lang="ko-KR" altLang="en-US" sz="1100" dirty="0">
                <a:latin typeface="나눔스퀘어 네오 Regular" panose="00000500000000000000" pitchFamily="2" charset="-127"/>
                <a:ea typeface="나눔스퀘어 네오 Regular" panose="00000500000000000000" pitchFamily="2" charset="-127"/>
              </a:rPr>
              <a:t> 많이 하면</a:t>
            </a:r>
            <a:r>
              <a:rPr lang="en-US" altLang="ko-KR" sz="1100" dirty="0">
                <a:latin typeface="나눔스퀘어 네오 Regular" panose="00000500000000000000" pitchFamily="2" charset="-127"/>
                <a:ea typeface="나눔스퀘어 네오 Regular" panose="00000500000000000000" pitchFamily="2" charset="-127"/>
              </a:rPr>
              <a:t>, </a:t>
            </a:r>
          </a:p>
          <a:p>
            <a:pPr algn="ctr"/>
            <a:r>
              <a:rPr lang="ko-KR" altLang="en-US" sz="1100" dirty="0">
                <a:latin typeface="나눔스퀘어 네오 Regular" panose="00000500000000000000" pitchFamily="2" charset="-127"/>
                <a:ea typeface="나눔스퀘어 네오 Regular" panose="00000500000000000000" pitchFamily="2" charset="-127"/>
              </a:rPr>
              <a:t>줄넘기 운동의 추천 확률은 낮아진다고 할 수 있음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err="1">
                <a:solidFill>
                  <a:srgbClr val="C00000"/>
                </a:solidFill>
                <a:latin typeface="나눔스퀘어 네오 Regular" panose="00000500000000000000" pitchFamily="2" charset="-127"/>
                <a:ea typeface="나눔스퀘어 네오 Regular" panose="00000500000000000000" pitchFamily="2" charset="-127"/>
              </a:rPr>
              <a:t>Beeswarm_Plot</a:t>
            </a:r>
            <a:r>
              <a:rPr lang="en-US" altLang="ko-KR" sz="1100" dirty="0">
                <a:latin typeface="나눔스퀘어 네오 Regular" panose="00000500000000000000" pitchFamily="2" charset="-127"/>
                <a:ea typeface="나눔스퀘어 네오 Regular" panose="00000500000000000000" pitchFamily="2" charset="-127"/>
              </a:rPr>
              <a:t>)</a:t>
            </a:r>
          </a:p>
          <a:p>
            <a:pPr algn="ctr"/>
            <a:r>
              <a:rPr lang="en-US" altLang="ko-KR" sz="1100" dirty="0">
                <a:latin typeface="나눔스퀘어 네오 Regular" panose="00000500000000000000" pitchFamily="2" charset="-127"/>
                <a:ea typeface="나눔스퀘어 네오 Regular" panose="00000500000000000000" pitchFamily="2" charset="-127"/>
              </a:rPr>
              <a:t>3. </a:t>
            </a:r>
            <a:r>
              <a:rPr lang="ko-KR" altLang="en-US" sz="1100" dirty="0">
                <a:latin typeface="나눔스퀘어 네오 Regular" panose="00000500000000000000" pitchFamily="2" charset="-127"/>
                <a:ea typeface="나눔스퀘어 네오 Regular" panose="00000500000000000000" pitchFamily="2" charset="-127"/>
              </a:rPr>
              <a:t>실제 건강센터와 학습된 모델에서 줄넘기 운동을 추천 받은 </a:t>
            </a:r>
            <a:r>
              <a:rPr lang="en-US" altLang="ko-KR" sz="1100" dirty="0">
                <a:latin typeface="나눔스퀘어 네오 Regular" panose="00000500000000000000" pitchFamily="2" charset="-127"/>
                <a:ea typeface="나눔스퀘어 네오 Regular" panose="00000500000000000000" pitchFamily="2" charset="-127"/>
              </a:rPr>
              <a:t>99</a:t>
            </a:r>
            <a:r>
              <a:rPr lang="ko-KR" altLang="en-US" sz="1100" dirty="0">
                <a:latin typeface="나눔스퀘어 네오 Regular" panose="00000500000000000000" pitchFamily="2" charset="-127"/>
                <a:ea typeface="나눔스퀘어 네오 Regular" panose="00000500000000000000" pitchFamily="2" charset="-127"/>
              </a:rPr>
              <a:t>번 사용자 데이터를 보면</a:t>
            </a:r>
            <a:r>
              <a:rPr lang="en-US" altLang="ko-KR" sz="1100" dirty="0">
                <a:latin typeface="나눔스퀘어 네오 Regular" panose="00000500000000000000" pitchFamily="2" charset="-127"/>
                <a:ea typeface="나눔스퀘어 네오 Regular" panose="00000500000000000000" pitchFamily="2" charset="-127"/>
              </a:rPr>
              <a:t>, “ </a:t>
            </a:r>
            <a:r>
              <a:rPr lang="ko-KR" altLang="en-US" sz="1100" dirty="0">
                <a:latin typeface="나눔스퀘어 네오 Regular" panose="00000500000000000000" pitchFamily="2" charset="-127"/>
                <a:ea typeface="나눔스퀘어 네오 Regular" panose="00000500000000000000" pitchFamily="2" charset="-127"/>
              </a:rPr>
              <a:t>나이”</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신장”</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악력</a:t>
            </a:r>
            <a:r>
              <a:rPr lang="en-US" altLang="ko-KR" sz="1100" dirty="0">
                <a:latin typeface="나눔스퀘어 네오 Regular" panose="00000500000000000000" pitchFamily="2" charset="-127"/>
                <a:ea typeface="나눔스퀘어 네오 Regular" panose="00000500000000000000" pitchFamily="2" charset="-127"/>
              </a:rPr>
              <a:t>_</a:t>
            </a:r>
            <a:r>
              <a:rPr lang="ko-KR" altLang="en-US" sz="1100" dirty="0">
                <a:latin typeface="나눔스퀘어 네오 Regular" panose="00000500000000000000" pitchFamily="2" charset="-127"/>
                <a:ea typeface="나눔스퀘어 네오 Regular" panose="00000500000000000000" pitchFamily="2" charset="-127"/>
              </a:rPr>
              <a:t>우”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latin typeface="나눔스퀘어 네오 Regular" panose="00000500000000000000" pitchFamily="2" charset="-127"/>
                <a:ea typeface="나눔스퀘어 네오 Regular" panose="00000500000000000000" pitchFamily="2" charset="-127"/>
              </a:rPr>
              <a:t>신체지수가 모델의 </a:t>
            </a:r>
            <a:r>
              <a:rPr lang="ko-KR" altLang="en-US" sz="1100" dirty="0" err="1">
                <a:latin typeface="나눔스퀘어 네오 Regular" panose="00000500000000000000" pitchFamily="2" charset="-127"/>
                <a:ea typeface="나눔스퀘어 네오 Regular" panose="00000500000000000000" pitchFamily="2" charset="-127"/>
              </a:rPr>
              <a:t>출력값에</a:t>
            </a:r>
            <a:r>
              <a:rPr lang="ko-KR" altLang="en-US" sz="1100" dirty="0">
                <a:latin typeface="나눔스퀘어 네오 Regular" panose="00000500000000000000" pitchFamily="2" charset="-127"/>
                <a:ea typeface="나눔스퀘어 네오 Regular" panose="00000500000000000000" pitchFamily="2" charset="-127"/>
              </a:rPr>
              <a:t> 유의미한 영향을 주었다고 판단됨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a:solidFill>
                  <a:srgbClr val="C00000"/>
                </a:solidFill>
                <a:latin typeface="나눔스퀘어 네오 Regular" panose="00000500000000000000" pitchFamily="2" charset="-127"/>
                <a:ea typeface="나눔스퀘어 네오 Regular" panose="00000500000000000000" pitchFamily="2" charset="-127"/>
              </a:rPr>
              <a:t>Waterfall Plot</a:t>
            </a:r>
            <a:r>
              <a:rPr lang="en-US" altLang="ko-KR" sz="1100" dirty="0">
                <a:latin typeface="나눔스퀘어 네오 Regular" panose="00000500000000000000" pitchFamily="2" charset="-127"/>
                <a:ea typeface="나눔스퀘어 네오 Regular" panose="00000500000000000000" pitchFamily="2" charset="-127"/>
              </a:rPr>
              <a:t>)</a:t>
            </a:r>
          </a:p>
        </p:txBody>
      </p:sp>
      <p:sp>
        <p:nvSpPr>
          <p:cNvPr id="33" name="TextBox 32">
            <a:extLst>
              <a:ext uri="{FF2B5EF4-FFF2-40B4-BE49-F238E27FC236}">
                <a16:creationId xmlns:a16="http://schemas.microsoft.com/office/drawing/2014/main" id="{0F60C54F-EE55-37E9-8AB7-338E2DD2BDB3}"/>
              </a:ext>
            </a:extLst>
          </p:cNvPr>
          <p:cNvSpPr txBox="1"/>
          <p:nvPr/>
        </p:nvSpPr>
        <p:spPr>
          <a:xfrm>
            <a:off x="3930800" y="2186998"/>
            <a:ext cx="7540012" cy="1061829"/>
          </a:xfrm>
          <a:prstGeom prst="rect">
            <a:avLst/>
          </a:prstGeom>
          <a:noFill/>
        </p:spPr>
        <p:txBody>
          <a:bodyPr wrap="square">
            <a:spAutoFit/>
          </a:bodyPr>
          <a:lstStyle/>
          <a:p>
            <a:pPr marL="228600" indent="-228600" algn="ctr">
              <a:buAutoNum type="arabicPeriod"/>
            </a:pPr>
            <a:r>
              <a:rPr lang="ko-KR" altLang="en-US" sz="1050" dirty="0">
                <a:latin typeface="나눔스퀘어 네오 Regular" panose="00000500000000000000" pitchFamily="2" charset="-127"/>
                <a:ea typeface="나눔스퀘어 네오 Regular" panose="00000500000000000000" pitchFamily="2" charset="-127"/>
              </a:rPr>
              <a:t>변화량 데이터 기반 줄넘기 운동 예측 모델의 경우에는</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a:latin typeface="나눔스퀘어 네오 Regular" panose="00000500000000000000" pitchFamily="2" charset="-127"/>
                <a:ea typeface="나눔스퀘어 네오 Regular" panose="00000500000000000000" pitchFamily="2" charset="-127"/>
              </a:rPr>
              <a:t>전체 </a:t>
            </a:r>
            <a:r>
              <a:rPr lang="ko-KR" altLang="en-US" sz="1050" dirty="0" err="1">
                <a:latin typeface="나눔스퀘어 네오 Regular" panose="00000500000000000000" pitchFamily="2" charset="-127"/>
                <a:ea typeface="나눔스퀘어 네오 Regular" panose="00000500000000000000" pitchFamily="2" charset="-127"/>
              </a:rPr>
              <a:t>피쳐의</a:t>
            </a:r>
            <a:r>
              <a:rPr lang="ko-KR" altLang="en-US" sz="1050" dirty="0">
                <a:latin typeface="나눔스퀘어 네오 Regular" panose="00000500000000000000" pitchFamily="2" charset="-127"/>
                <a:ea typeface="나눔스퀘어 네오 Regular" panose="00000500000000000000" pitchFamily="2" charset="-127"/>
              </a:rPr>
              <a:t> 중요도를 확인해봤을 때</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앉아윗몸앞으로굽히기</a:t>
            </a:r>
            <a:r>
              <a:rPr lang="ko-KR" altLang="en-US" sz="1050" dirty="0">
                <a:latin typeface="나눔스퀘어 네오 Regular" panose="00000500000000000000" pitchFamily="2" charset="-127"/>
                <a:ea typeface="나눔스퀘어 네오 Regular" panose="00000500000000000000" pitchFamily="2" charset="-127"/>
              </a:rPr>
              <a:t>”  </a:t>
            </a:r>
            <a:endParaRPr lang="en-US" altLang="ko-KR" sz="1050" dirty="0">
              <a:latin typeface="나눔스퀘어 네오 Regular" panose="00000500000000000000" pitchFamily="2" charset="-127"/>
              <a:ea typeface="나눔스퀘어 네오 Regular" panose="00000500000000000000" pitchFamily="2" charset="-127"/>
            </a:endParaRPr>
          </a:p>
          <a:p>
            <a:pPr algn="ct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피쳐가</a:t>
            </a:r>
            <a:r>
              <a:rPr lang="ko-KR" altLang="en-US" sz="1050" dirty="0">
                <a:latin typeface="나눔스퀘어 네오 Regular" panose="00000500000000000000" pitchFamily="2" charset="-127"/>
                <a:ea typeface="나눔스퀘어 네오 Regular" panose="00000500000000000000" pitchFamily="2" charset="-127"/>
              </a:rPr>
              <a:t> 예측에 가장 큰 영향을 주었음</a:t>
            </a:r>
            <a:r>
              <a:rPr lang="en-US" altLang="ko-KR" sz="1050" dirty="0">
                <a:latin typeface="나눔스퀘어 네오 Regular" panose="00000500000000000000" pitchFamily="2" charset="-127"/>
                <a:ea typeface="나눔스퀘어 네오 Regular" panose="00000500000000000000" pitchFamily="2" charset="-127"/>
              </a:rPr>
              <a:t>. (</a:t>
            </a:r>
            <a:r>
              <a:rPr lang="en-US" altLang="ko-KR" sz="1050" dirty="0" err="1">
                <a:solidFill>
                  <a:srgbClr val="C00000"/>
                </a:solidFill>
                <a:latin typeface="나눔스퀘어 네오 Regular" panose="00000500000000000000" pitchFamily="2" charset="-127"/>
                <a:ea typeface="나눔스퀘어 네오 Regular" panose="00000500000000000000" pitchFamily="2" charset="-127"/>
              </a:rPr>
              <a:t>Summary_plot</a:t>
            </a:r>
            <a:r>
              <a:rPr lang="en-US" altLang="ko-KR" sz="1050" dirty="0">
                <a:latin typeface="나눔스퀘어 네오 Regular" panose="00000500000000000000" pitchFamily="2" charset="-127"/>
                <a:ea typeface="나눔스퀘어 네오 Regular" panose="00000500000000000000" pitchFamily="2" charset="-127"/>
              </a:rPr>
              <a:t>)</a:t>
            </a:r>
          </a:p>
          <a:p>
            <a:pPr algn="ctr"/>
            <a:r>
              <a:rPr lang="en-US" altLang="ko-KR" sz="1050" dirty="0">
                <a:latin typeface="나눔스퀘어 네오 Regular" panose="00000500000000000000" pitchFamily="2" charset="-127"/>
                <a:ea typeface="나눔스퀘어 네오 Regular" panose="00000500000000000000" pitchFamily="2" charset="-127"/>
              </a:rPr>
              <a:t>2. </a:t>
            </a:r>
            <a:r>
              <a:rPr lang="ko-KR" altLang="en-US" sz="1050" dirty="0">
                <a:latin typeface="나눔스퀘어 네오 Regular" panose="00000500000000000000" pitchFamily="2" charset="-127"/>
                <a:ea typeface="나눔스퀘어 네오 Regular" panose="00000500000000000000" pitchFamily="2" charset="-127"/>
              </a:rPr>
              <a:t>해당 </a:t>
            </a:r>
            <a:r>
              <a:rPr lang="ko-KR" altLang="en-US" sz="1050" dirty="0" err="1">
                <a:latin typeface="나눔스퀘어 네오 Regular" panose="00000500000000000000" pitchFamily="2" charset="-127"/>
                <a:ea typeface="나눔스퀘어 네오 Regular" panose="00000500000000000000" pitchFamily="2" charset="-127"/>
              </a:rPr>
              <a:t>피쳐는</a:t>
            </a:r>
            <a:r>
              <a:rPr lang="ko-KR" altLang="en-US" sz="1050" dirty="0">
                <a:latin typeface="나눔스퀘어 네오 Regular" panose="00000500000000000000" pitchFamily="2" charset="-127"/>
                <a:ea typeface="나눔스퀘어 네오 Regular" panose="00000500000000000000" pitchFamily="2" charset="-127"/>
              </a:rPr>
              <a:t> 줄넘기 처방과 대략적으로 양의 관계를 가지고 있어서</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윗몸일으키기”운동을</a:t>
            </a:r>
            <a:r>
              <a:rPr lang="ko-KR" altLang="en-US" sz="1050" dirty="0">
                <a:latin typeface="나눔스퀘어 네오 Regular" panose="00000500000000000000" pitchFamily="2" charset="-127"/>
                <a:ea typeface="나눔스퀘어 네오 Regular" panose="00000500000000000000" pitchFamily="2" charset="-127"/>
              </a:rPr>
              <a:t> 많이 했을 때</a:t>
            </a:r>
            <a:r>
              <a:rPr lang="en-US" altLang="ko-KR" sz="1050" dirty="0">
                <a:latin typeface="나눔스퀘어 네오 Regular" panose="00000500000000000000" pitchFamily="2" charset="-127"/>
                <a:ea typeface="나눔스퀘어 네오 Regular" panose="00000500000000000000" pitchFamily="2" charset="-127"/>
              </a:rPr>
              <a:t>, </a:t>
            </a:r>
          </a:p>
          <a:p>
            <a:pPr algn="ct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a:latin typeface="나눔스퀘어 네오 Regular" panose="00000500000000000000" pitchFamily="2" charset="-127"/>
                <a:ea typeface="나눔스퀘어 네오 Regular" panose="00000500000000000000" pitchFamily="2" charset="-127"/>
              </a:rPr>
              <a:t>줄넘기” 운동의 추천 확률도 올라감</a:t>
            </a:r>
            <a:r>
              <a:rPr lang="en-US" altLang="ko-KR" sz="1050" dirty="0">
                <a:latin typeface="나눔스퀘어 네오 Regular" panose="00000500000000000000" pitchFamily="2" charset="-127"/>
                <a:ea typeface="나눔스퀘어 네오 Regular" panose="00000500000000000000" pitchFamily="2" charset="-127"/>
              </a:rPr>
              <a:t>(</a:t>
            </a:r>
            <a:r>
              <a:rPr lang="en-US" altLang="ko-KR" sz="1050" dirty="0" err="1">
                <a:solidFill>
                  <a:srgbClr val="C00000"/>
                </a:solidFill>
                <a:latin typeface="나눔스퀘어 네오 Regular" panose="00000500000000000000" pitchFamily="2" charset="-127"/>
                <a:ea typeface="나눔스퀘어 네오 Regular" panose="00000500000000000000" pitchFamily="2" charset="-127"/>
              </a:rPr>
              <a:t>Beeswarm_Plot</a:t>
            </a:r>
            <a:r>
              <a:rPr lang="en-US" altLang="ko-KR" sz="1050" dirty="0">
                <a:latin typeface="나눔스퀘어 네오 Regular" panose="00000500000000000000" pitchFamily="2" charset="-127"/>
                <a:ea typeface="나눔스퀘어 네오 Regular" panose="00000500000000000000" pitchFamily="2" charset="-127"/>
              </a:rPr>
              <a:t>)</a:t>
            </a:r>
          </a:p>
          <a:p>
            <a:pPr algn="ctr"/>
            <a:r>
              <a:rPr lang="en-US" altLang="ko-KR" sz="1050" dirty="0">
                <a:latin typeface="나눔스퀘어 네오 Regular" panose="00000500000000000000" pitchFamily="2" charset="-127"/>
                <a:ea typeface="나눔스퀘어 네오 Regular" panose="00000500000000000000" pitchFamily="2" charset="-127"/>
              </a:rPr>
              <a:t>3. </a:t>
            </a:r>
            <a:r>
              <a:rPr lang="ko-KR" altLang="en-US" sz="1050" dirty="0">
                <a:latin typeface="나눔스퀘어 네오 Regular" panose="00000500000000000000" pitchFamily="2" charset="-127"/>
                <a:ea typeface="나눔스퀘어 네오 Regular" panose="00000500000000000000" pitchFamily="2" charset="-127"/>
              </a:rPr>
              <a:t>실제 건강센터와 학습된 모델에서 줄넘기 운동을 추천 받은 </a:t>
            </a:r>
            <a:r>
              <a:rPr lang="en-US" altLang="ko-KR" sz="1050" dirty="0">
                <a:latin typeface="나눔스퀘어 네오 Regular" panose="00000500000000000000" pitchFamily="2" charset="-127"/>
                <a:ea typeface="나눔스퀘어 네오 Regular" panose="00000500000000000000" pitchFamily="2" charset="-127"/>
              </a:rPr>
              <a:t>1</a:t>
            </a:r>
            <a:r>
              <a:rPr lang="ko-KR" altLang="en-US" sz="1050" dirty="0">
                <a:latin typeface="나눔스퀘어 네오 Regular" panose="00000500000000000000" pitchFamily="2" charset="-127"/>
                <a:ea typeface="나눔스퀘어 네오 Regular" panose="00000500000000000000" pitchFamily="2" charset="-127"/>
              </a:rPr>
              <a:t>번 사용자 데이터를 보면</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앉아윗몸앞으로굽히기</a:t>
            </a:r>
            <a:r>
              <a:rPr lang="ko-KR" altLang="en-US" sz="1050" dirty="0">
                <a:latin typeface="나눔스퀘어 네오 Regular" panose="00000500000000000000" pitchFamily="2" charset="-127"/>
                <a:ea typeface="나눔스퀘어 네오 Regular" panose="00000500000000000000" pitchFamily="2" charset="-127"/>
              </a:rPr>
              <a:t>”</a:t>
            </a:r>
            <a:r>
              <a:rPr lang="en-US" altLang="ko-KR" sz="1050" dirty="0">
                <a:latin typeface="나눔스퀘어 네오 Regular" panose="00000500000000000000" pitchFamily="2" charset="-127"/>
                <a:ea typeface="나눔스퀘어 네오 Regular" panose="00000500000000000000" pitchFamily="2" charset="-127"/>
              </a:rPr>
              <a:t>, </a:t>
            </a:r>
          </a:p>
          <a:p>
            <a:pPr algn="ctr"/>
            <a:r>
              <a:rPr lang="en-US" altLang="ko-KR" sz="1050" dirty="0">
                <a:latin typeface="나눔스퀘어 네오 Regular" panose="00000500000000000000" pitchFamily="2" charset="-127"/>
                <a:ea typeface="나눔스퀘어 네오 Regular" panose="00000500000000000000" pitchFamily="2" charset="-127"/>
              </a:rPr>
              <a:t>“</a:t>
            </a:r>
            <a:r>
              <a:rPr lang="ko-KR" altLang="en-US" sz="1050" dirty="0">
                <a:latin typeface="나눔스퀘어 네오 Regular" panose="00000500000000000000" pitchFamily="2" charset="-127"/>
                <a:ea typeface="나눔스퀘어 네오 Regular" panose="00000500000000000000" pitchFamily="2" charset="-127"/>
              </a:rPr>
              <a:t>허리둘레”</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이완기최저혈압</a:t>
            </a:r>
            <a:r>
              <a:rPr lang="ko-KR" altLang="en-US" sz="1050" dirty="0">
                <a:latin typeface="나눔스퀘어 네오 Regular" panose="00000500000000000000" pitchFamily="2" charset="-127"/>
                <a:ea typeface="나눔스퀘어 네오 Regular" panose="00000500000000000000" pitchFamily="2" charset="-127"/>
              </a:rPr>
              <a:t>” 신체지수가 모델의 </a:t>
            </a:r>
            <a:r>
              <a:rPr lang="ko-KR" altLang="en-US" sz="1050" dirty="0" err="1">
                <a:latin typeface="나눔스퀘어 네오 Regular" panose="00000500000000000000" pitchFamily="2" charset="-127"/>
                <a:ea typeface="나눔스퀘어 네오 Regular" panose="00000500000000000000" pitchFamily="2" charset="-127"/>
              </a:rPr>
              <a:t>출력값에</a:t>
            </a:r>
            <a:r>
              <a:rPr lang="ko-KR" altLang="en-US" sz="1050" dirty="0">
                <a:latin typeface="나눔스퀘어 네오 Regular" panose="00000500000000000000" pitchFamily="2" charset="-127"/>
                <a:ea typeface="나눔스퀘어 네오 Regular" panose="00000500000000000000" pitchFamily="2" charset="-127"/>
              </a:rPr>
              <a:t> 유의미한 영향을 주었다고 판단됨 </a:t>
            </a:r>
            <a:r>
              <a:rPr lang="en-US" altLang="ko-KR" sz="1050" dirty="0">
                <a:latin typeface="나눔스퀘어 네오 Regular" panose="00000500000000000000" pitchFamily="2" charset="-127"/>
                <a:ea typeface="나눔스퀘어 네오 Regular" panose="00000500000000000000" pitchFamily="2" charset="-127"/>
              </a:rPr>
              <a:t>(</a:t>
            </a:r>
            <a:r>
              <a:rPr lang="en-US" altLang="ko-KR" sz="1050" dirty="0">
                <a:solidFill>
                  <a:srgbClr val="C00000"/>
                </a:solidFill>
                <a:latin typeface="나눔스퀘어 네오 Regular" panose="00000500000000000000" pitchFamily="2" charset="-127"/>
                <a:ea typeface="나눔스퀘어 네오 Regular" panose="00000500000000000000" pitchFamily="2" charset="-127"/>
              </a:rPr>
              <a:t>Waterfall Plot</a:t>
            </a:r>
            <a:r>
              <a:rPr lang="en-US" altLang="ko-KR" sz="1050" dirty="0">
                <a:latin typeface="나눔스퀘어 네오 Regular" panose="00000500000000000000" pitchFamily="2" charset="-127"/>
                <a:ea typeface="나눔스퀘어 네오 Regular" panose="00000500000000000000" pitchFamily="2" charset="-127"/>
              </a:rPr>
              <a:t>)</a:t>
            </a:r>
          </a:p>
        </p:txBody>
      </p:sp>
      <p:sp>
        <p:nvSpPr>
          <p:cNvPr id="7" name="사각형: 둥근 모서리 6">
            <a:extLst>
              <a:ext uri="{FF2B5EF4-FFF2-40B4-BE49-F238E27FC236}">
                <a16:creationId xmlns:a16="http://schemas.microsoft.com/office/drawing/2014/main" id="{AEB61AB3-0725-8088-F0A0-D4C2E07E1D7D}"/>
              </a:ext>
            </a:extLst>
          </p:cNvPr>
          <p:cNvSpPr/>
          <p:nvPr/>
        </p:nvSpPr>
        <p:spPr>
          <a:xfrm>
            <a:off x="3648000" y="542124"/>
            <a:ext cx="8208000" cy="152051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360740B5-DED5-3A0F-6C07-F28ACA8350AA}"/>
              </a:ext>
            </a:extLst>
          </p:cNvPr>
          <p:cNvSpPr txBox="1"/>
          <p:nvPr/>
        </p:nvSpPr>
        <p:spPr>
          <a:xfrm>
            <a:off x="5644361" y="371137"/>
            <a:ext cx="5454811" cy="292388"/>
          </a:xfrm>
          <a:prstGeom prst="rect">
            <a:avLst/>
          </a:prstGeom>
          <a:noFill/>
        </p:spPr>
        <p:txBody>
          <a:bodyPr wrap="square" rtlCol="0">
            <a:spAutoFit/>
          </a:bodyPr>
          <a:lstStyle/>
          <a:p>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변화량 기반의 운동 추천 모델의 줄넘기 모델</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r>
              <a:rPr lang="en-US" altLang="ko-KR" sz="1300" dirty="0" err="1">
                <a:highlight>
                  <a:srgbClr val="A9D18E"/>
                </a:highlight>
                <a:latin typeface="나눔스퀘어 네오 ExtraBold" panose="00000900000000000000" pitchFamily="2" charset="-127"/>
                <a:ea typeface="나눔스퀘어 네오 ExtraBold" panose="00000900000000000000" pitchFamily="2" charset="-127"/>
              </a:rPr>
              <a:t>Testset</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 1</a:t>
            </a: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번 인덱스</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3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4" name="사각형: 둥근 모서리 33">
            <a:extLst>
              <a:ext uri="{FF2B5EF4-FFF2-40B4-BE49-F238E27FC236}">
                <a16:creationId xmlns:a16="http://schemas.microsoft.com/office/drawing/2014/main" id="{026320EE-DD40-F92D-0229-64D19FCE2D0B}"/>
              </a:ext>
            </a:extLst>
          </p:cNvPr>
          <p:cNvSpPr/>
          <p:nvPr/>
        </p:nvSpPr>
        <p:spPr>
          <a:xfrm>
            <a:off x="3648000" y="3454562"/>
            <a:ext cx="8208000" cy="1619578"/>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AE212027-1F9A-A6E7-9510-ABA832CF89A0}"/>
              </a:ext>
            </a:extLst>
          </p:cNvPr>
          <p:cNvSpPr txBox="1"/>
          <p:nvPr/>
        </p:nvSpPr>
        <p:spPr>
          <a:xfrm>
            <a:off x="5380478" y="3301618"/>
            <a:ext cx="5916811" cy="292388"/>
          </a:xfrm>
          <a:prstGeom prst="rect">
            <a:avLst/>
          </a:prstGeom>
          <a:noFill/>
        </p:spPr>
        <p:txBody>
          <a:bodyPr wrap="square" rtlCol="0">
            <a:spAutoFit/>
          </a:bodyPr>
          <a:lstStyle/>
          <a:p>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일반 신체 데이터로 기반의 추천 모델의 줄넘기 모델</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r>
              <a:rPr lang="en-US" altLang="ko-KR" sz="1300" dirty="0" err="1">
                <a:highlight>
                  <a:srgbClr val="A9D18E"/>
                </a:highlight>
                <a:latin typeface="나눔스퀘어 네오 ExtraBold" panose="00000900000000000000" pitchFamily="2" charset="-127"/>
                <a:ea typeface="나눔스퀘어 네오 ExtraBold" panose="00000900000000000000" pitchFamily="2" charset="-127"/>
              </a:rPr>
              <a:t>TestSet</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 99</a:t>
            </a: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번 인덱스</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3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5" name="TextBox 34">
            <a:extLst>
              <a:ext uri="{FF2B5EF4-FFF2-40B4-BE49-F238E27FC236}">
                <a16:creationId xmlns:a16="http://schemas.microsoft.com/office/drawing/2014/main" id="{4CFD2EBB-8372-707E-516E-9D75F14833D3}"/>
              </a:ext>
            </a:extLst>
          </p:cNvPr>
          <p:cNvSpPr txBox="1"/>
          <p:nvPr/>
        </p:nvSpPr>
        <p:spPr>
          <a:xfrm>
            <a:off x="9921097" y="3564374"/>
            <a:ext cx="1756811"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Waterfall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36" name="TextBox 35">
            <a:extLst>
              <a:ext uri="{FF2B5EF4-FFF2-40B4-BE49-F238E27FC236}">
                <a16:creationId xmlns:a16="http://schemas.microsoft.com/office/drawing/2014/main" id="{77845C82-D195-4F55-CA88-4FA0702C205B}"/>
              </a:ext>
            </a:extLst>
          </p:cNvPr>
          <p:cNvSpPr txBox="1"/>
          <p:nvPr/>
        </p:nvSpPr>
        <p:spPr>
          <a:xfrm>
            <a:off x="6897374" y="3554849"/>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Beeswarm</a:t>
            </a:r>
            <a:r>
              <a:rPr lang="en-US" altLang="ko-KR" sz="1200" dirty="0">
                <a:latin typeface="나눔스퀘어 네오 Bold" panose="00000800000000000000" pitchFamily="2" charset="-127"/>
                <a:ea typeface="나눔스퀘어 네오 Bold" panose="00000800000000000000" pitchFamily="2" charset="-127"/>
              </a:rPr>
              <a:t>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37" name="TextBox 36">
            <a:extLst>
              <a:ext uri="{FF2B5EF4-FFF2-40B4-BE49-F238E27FC236}">
                <a16:creationId xmlns:a16="http://schemas.microsoft.com/office/drawing/2014/main" id="{3D282F62-34B6-AD16-6D15-8D7B2F3ACB46}"/>
              </a:ext>
            </a:extLst>
          </p:cNvPr>
          <p:cNvSpPr txBox="1"/>
          <p:nvPr/>
        </p:nvSpPr>
        <p:spPr>
          <a:xfrm>
            <a:off x="3812370" y="3554849"/>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Summary_plot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 name="사각형: 둥근 모서리 1">
            <a:extLst>
              <a:ext uri="{FF2B5EF4-FFF2-40B4-BE49-F238E27FC236}">
                <a16:creationId xmlns:a16="http://schemas.microsoft.com/office/drawing/2014/main" id="{6685AC77-5F49-2A44-8ACB-52D3CFC999FA}"/>
              </a:ext>
            </a:extLst>
          </p:cNvPr>
          <p:cNvSpPr/>
          <p:nvPr/>
        </p:nvSpPr>
        <p:spPr>
          <a:xfrm>
            <a:off x="424994" y="3160810"/>
            <a:ext cx="3024000" cy="30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014A5AA0-7F75-BBD5-52B8-19B237AAD6E0}"/>
              </a:ext>
            </a:extLst>
          </p:cNvPr>
          <p:cNvSpPr txBox="1"/>
          <p:nvPr/>
        </p:nvSpPr>
        <p:spPr>
          <a:xfrm>
            <a:off x="481081" y="3301968"/>
            <a:ext cx="2930876" cy="2777683"/>
          </a:xfrm>
          <a:prstGeom prst="rect">
            <a:avLst/>
          </a:prstGeom>
          <a:noFill/>
        </p:spPr>
        <p:txBody>
          <a:bodyPr wrap="square">
            <a:spAutoFit/>
          </a:bodyPr>
          <a:lstStyle/>
          <a:p>
            <a:pPr algn="ctr"/>
            <a:r>
              <a:rPr lang="en-US" altLang="ko-KR" sz="1400" b="0" i="0" dirty="0">
                <a:effectLst/>
                <a:latin typeface="나눔스퀘어 네오 Bold" panose="00000800000000000000" pitchFamily="2" charset="-127"/>
                <a:ea typeface="나눔스퀘어 네오 Bold" panose="00000800000000000000" pitchFamily="2" charset="-127"/>
              </a:rPr>
              <a:t>SHAP</a:t>
            </a:r>
            <a:r>
              <a:rPr lang="en-US" altLang="ko-KR" sz="800" b="0" i="0" dirty="0">
                <a:effectLst/>
                <a:latin typeface="나눔스퀘어 네오 Bold" panose="00000800000000000000" pitchFamily="2" charset="-127"/>
                <a:ea typeface="나눔스퀘어 네오 Bold" panose="00000800000000000000" pitchFamily="2" charset="-127"/>
              </a:rPr>
              <a:t>(</a:t>
            </a:r>
            <a:r>
              <a:rPr lang="en-US" altLang="ko-KR" sz="800" b="0" i="0" dirty="0" err="1">
                <a:effectLst/>
                <a:latin typeface="나눔스퀘어 네오 Bold" panose="00000800000000000000" pitchFamily="2" charset="-127"/>
                <a:ea typeface="나눔스퀘어 네오 Bold" panose="00000800000000000000" pitchFamily="2" charset="-127"/>
              </a:rPr>
              <a:t>SHapley</a:t>
            </a:r>
            <a:r>
              <a:rPr lang="en-US" altLang="ko-KR" sz="800" b="0" i="0" dirty="0">
                <a:effectLst/>
                <a:latin typeface="나눔스퀘어 네오 Bold" panose="00000800000000000000" pitchFamily="2" charset="-127"/>
                <a:ea typeface="나눔스퀘어 네오 Bold" panose="00000800000000000000" pitchFamily="2" charset="-127"/>
              </a:rPr>
              <a:t> Additive </a:t>
            </a:r>
            <a:r>
              <a:rPr lang="en-US" altLang="ko-KR" sz="800" b="0" i="0" dirty="0" err="1">
                <a:effectLst/>
                <a:latin typeface="나눔스퀘어 네오 Bold" panose="00000800000000000000" pitchFamily="2" charset="-127"/>
                <a:ea typeface="나눔스퀘어 네오 Bold" panose="00000800000000000000" pitchFamily="2" charset="-127"/>
              </a:rPr>
              <a:t>exPlanations</a:t>
            </a:r>
            <a:r>
              <a:rPr lang="en-US" altLang="ko-KR" sz="800" b="0" i="0" dirty="0">
                <a:effectLst/>
                <a:latin typeface="나눔스퀘어 네오 Bold" panose="00000800000000000000" pitchFamily="2" charset="-127"/>
                <a:ea typeface="나눔스퀘어 네오 Bold" panose="00000800000000000000" pitchFamily="2" charset="-127"/>
              </a:rPr>
              <a:t>)</a:t>
            </a:r>
          </a:p>
          <a:p>
            <a:pPr algn="ctr"/>
            <a:r>
              <a:rPr lang="en-US" altLang="ko-KR" sz="800" b="0" i="0" dirty="0">
                <a:effectLst/>
                <a:latin typeface="나눔스퀘어 네오 Regular" panose="00000500000000000000" pitchFamily="2" charset="-127"/>
                <a:ea typeface="나눔스퀘어 네오 Regular" panose="00000500000000000000" pitchFamily="2" charset="-127"/>
              </a:rPr>
              <a:t> </a:t>
            </a:r>
            <a:endParaRPr lang="en-US" altLang="ko-KR" sz="1000" b="0" i="0" dirty="0">
              <a:effectLst/>
              <a:latin typeface="나눔스퀘어 네오 Regular" panose="00000500000000000000" pitchFamily="2" charset="-127"/>
              <a:ea typeface="나눔스퀘어 네오 Regular" panose="00000500000000000000" pitchFamily="2" charset="-127"/>
            </a:endParaRPr>
          </a:p>
          <a:p>
            <a:pPr algn="ctr"/>
            <a:r>
              <a:rPr lang="ko-KR" altLang="en-US" sz="1100" b="0" i="0" dirty="0">
                <a:solidFill>
                  <a:srgbClr val="0F0F0F"/>
                </a:solidFill>
                <a:effectLst/>
                <a:latin typeface="나눔스퀘어 네오 Regular" panose="00000500000000000000" pitchFamily="2" charset="-127"/>
                <a:ea typeface="나눔스퀘어 네오 Regular" panose="00000500000000000000" pitchFamily="2" charset="-127"/>
              </a:rPr>
              <a:t>기법은 기계 학습 모델의 예측에 대한 </a:t>
            </a:r>
            <a:endParaRPr lang="en-US" altLang="ko-KR" sz="110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ctr"/>
            <a:r>
              <a:rPr lang="ko-KR" altLang="en-US" sz="1100" b="0" i="0" dirty="0">
                <a:solidFill>
                  <a:srgbClr val="0F0F0F"/>
                </a:solidFill>
                <a:effectLst/>
                <a:latin typeface="나눔스퀘어 네오 Regular" panose="00000500000000000000" pitchFamily="2" charset="-127"/>
                <a:ea typeface="나눔스퀘어 네오 Regular" panose="00000500000000000000" pitchFamily="2" charset="-127"/>
              </a:rPr>
              <a:t>해석을 제공하는 도구다</a:t>
            </a:r>
            <a:r>
              <a:rPr lang="en-US" altLang="ko-KR" sz="1100" b="0" i="0" dirty="0">
                <a:solidFill>
                  <a:srgbClr val="0F0F0F"/>
                </a:solidFill>
                <a:effectLst/>
                <a:latin typeface="나눔스퀘어 네오 Regular" panose="00000500000000000000" pitchFamily="2" charset="-127"/>
                <a:ea typeface="나눔스퀘어 네오 Regular" panose="00000500000000000000" pitchFamily="2" charset="-127"/>
              </a:rPr>
              <a:t>.</a:t>
            </a:r>
          </a:p>
          <a:p>
            <a:pPr algn="ctr"/>
            <a:endParaRPr lang="en-US" altLang="ko-KR" sz="105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정확성과 일관성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SHAP</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는 기여도를 정확하고   일관되게 계산</a:t>
            </a:r>
            <a:r>
              <a:rPr lang="ko-KR" altLang="en-US" sz="1000" dirty="0">
                <a:solidFill>
                  <a:srgbClr val="374151"/>
                </a:solidFill>
                <a:latin typeface="나눔스퀘어 네오 Regular" panose="00000500000000000000" pitchFamily="2" charset="-127"/>
                <a:ea typeface="나눔스퀘어 네오 Regular" panose="00000500000000000000" pitchFamily="2" charset="-127"/>
              </a:rPr>
              <a:t>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즉</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모델 예측에 대한 각 특성의   기여도를 신뢰할 수 있게 평가 가능함</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해석 용이성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특성의 중요도와 영향 방향을 명확하게 이해할 수 있어</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비전문가도 결과를 쉽게 해석할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모델 </a:t>
            </a:r>
            <a:r>
              <a:rPr lang="ko-KR" altLang="en-US" sz="1000" b="1" i="0" dirty="0" err="1">
                <a:solidFill>
                  <a:srgbClr val="374151"/>
                </a:solidFill>
                <a:effectLst/>
                <a:latin typeface="나눔스퀘어 네오 Regular" panose="00000500000000000000" pitchFamily="2" charset="-127"/>
                <a:ea typeface="나눔스퀘어 네오 Regular" panose="00000500000000000000" pitchFamily="2" charset="-127"/>
              </a:rPr>
              <a:t>무관성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SHAP</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는 다양한 종류의 기계학습 모델에 적용 가능함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따라서 복잡한 모델이나 알고리즘에도 유연하게 사용될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로컬 해석과 글로벌 해석</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개별 예측 뿐만 아니라 모델 전체의 행동을 해석하는 데에도 유용함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이를 통해 모델의 전반적인 동작을 이해할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p:txBody>
      </p:sp>
      <p:pic>
        <p:nvPicPr>
          <p:cNvPr id="10" name="Picture 4">
            <a:extLst>
              <a:ext uri="{FF2B5EF4-FFF2-40B4-BE49-F238E27FC236}">
                <a16:creationId xmlns:a16="http://schemas.microsoft.com/office/drawing/2014/main" id="{94C9498A-2012-B9A6-5FAD-29E57991F1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5014" y="337999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DA0C442-40D0-C200-84F8-26A1E734E1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927" y="1311195"/>
            <a:ext cx="2863817" cy="156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80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a:t>
            </a:r>
            <a:r>
              <a:rPr lang="ko-KR" altLang="en-US" sz="1200" dirty="0">
                <a:latin typeface="나눔스퀘어 네오 Light" panose="00000400000000000000" pitchFamily="2" charset="-127"/>
                <a:ea typeface="나눔스퀘어 네오 Light" panose="00000400000000000000" pitchFamily="2" charset="-127"/>
              </a:rPr>
              <a:t>추천 모델 순서도</a:t>
            </a:r>
          </a:p>
        </p:txBody>
      </p:sp>
      <p:sp>
        <p:nvSpPr>
          <p:cNvPr id="40" name="사각형: 둥근 모서리 39">
            <a:extLst>
              <a:ext uri="{FF2B5EF4-FFF2-40B4-BE49-F238E27FC236}">
                <a16:creationId xmlns:a16="http://schemas.microsoft.com/office/drawing/2014/main" id="{C7474269-22F8-8FFF-E439-15024FC9F4B6}"/>
              </a:ext>
            </a:extLst>
          </p:cNvPr>
          <p:cNvSpPr/>
          <p:nvPr/>
        </p:nvSpPr>
        <p:spPr>
          <a:xfrm>
            <a:off x="1062498" y="1260477"/>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측정 데이터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1" name="사각형: 둥근 모서리 40">
            <a:extLst>
              <a:ext uri="{FF2B5EF4-FFF2-40B4-BE49-F238E27FC236}">
                <a16:creationId xmlns:a16="http://schemas.microsoft.com/office/drawing/2014/main" id="{EE8E9BCA-8011-1656-C187-982FEEC68947}"/>
              </a:ext>
            </a:extLst>
          </p:cNvPr>
          <p:cNvSpPr/>
          <p:nvPr/>
        </p:nvSpPr>
        <p:spPr>
          <a:xfrm>
            <a:off x="3826636" y="1957798"/>
            <a:ext cx="1800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2" name="사각형: 둥근 모서리 41">
            <a:extLst>
              <a:ext uri="{FF2B5EF4-FFF2-40B4-BE49-F238E27FC236}">
                <a16:creationId xmlns:a16="http://schemas.microsoft.com/office/drawing/2014/main" id="{D8B25B40-2D5B-A7F8-E5BD-721894183F83}"/>
              </a:ext>
            </a:extLst>
          </p:cNvPr>
          <p:cNvSpPr/>
          <p:nvPr/>
        </p:nvSpPr>
        <p:spPr>
          <a:xfrm>
            <a:off x="9204851" y="1189713"/>
            <a:ext cx="2160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1</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변화량이 가장 큰 사용자가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처방받은</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3" name="사각형: 둥근 모서리 42">
            <a:extLst>
              <a:ext uri="{FF2B5EF4-FFF2-40B4-BE49-F238E27FC236}">
                <a16:creationId xmlns:a16="http://schemas.microsoft.com/office/drawing/2014/main" id="{F5EBF1C3-82CD-9821-DFF3-AE3D6646661D}"/>
              </a:ext>
            </a:extLst>
          </p:cNvPr>
          <p:cNvSpPr/>
          <p:nvPr/>
        </p:nvSpPr>
        <p:spPr>
          <a:xfrm>
            <a:off x="9204851" y="2899753"/>
            <a:ext cx="2160000" cy="46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3</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가장 많이 처방 받은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4" name="사각형: 둥근 모서리 43">
            <a:extLst>
              <a:ext uri="{FF2B5EF4-FFF2-40B4-BE49-F238E27FC236}">
                <a16:creationId xmlns:a16="http://schemas.microsoft.com/office/drawing/2014/main" id="{1938A39F-8020-09AB-4E33-5182F8981F69}"/>
              </a:ext>
            </a:extLst>
          </p:cNvPr>
          <p:cNvSpPr/>
          <p:nvPr/>
        </p:nvSpPr>
        <p:spPr>
          <a:xfrm>
            <a:off x="9204851" y="2004610"/>
            <a:ext cx="2160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2</a:t>
            </a:r>
          </a:p>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운동별</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평균 변화량이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높은 상위 </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10</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개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5" name="사각형: 둥근 모서리 44">
            <a:extLst>
              <a:ext uri="{FF2B5EF4-FFF2-40B4-BE49-F238E27FC236}">
                <a16:creationId xmlns:a16="http://schemas.microsoft.com/office/drawing/2014/main" id="{BE3A4563-4840-517B-A0E8-FF01665EF74F}"/>
              </a:ext>
            </a:extLst>
          </p:cNvPr>
          <p:cNvSpPr/>
          <p:nvPr/>
        </p:nvSpPr>
        <p:spPr>
          <a:xfrm>
            <a:off x="6519572" y="1954059"/>
            <a:ext cx="1728000" cy="720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데이터셋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기반사용자별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6" name="사각형: 둥근 모서리 45">
            <a:extLst>
              <a:ext uri="{FF2B5EF4-FFF2-40B4-BE49-F238E27FC236}">
                <a16:creationId xmlns:a16="http://schemas.microsoft.com/office/drawing/2014/main" id="{A9C1365A-FD31-C2E5-A6E2-0DCC9AC34AEA}"/>
              </a:ext>
            </a:extLst>
          </p:cNvPr>
          <p:cNvSpPr/>
          <p:nvPr/>
        </p:nvSpPr>
        <p:spPr>
          <a:xfrm>
            <a:off x="1062498" y="2947739"/>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신체지수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7" name="사각형: 둥근 모서리 46">
            <a:extLst>
              <a:ext uri="{FF2B5EF4-FFF2-40B4-BE49-F238E27FC236}">
                <a16:creationId xmlns:a16="http://schemas.microsoft.com/office/drawing/2014/main" id="{AFCFE365-9EC8-112F-BC6F-F6225CF50FED}"/>
              </a:ext>
            </a:extLst>
          </p:cNvPr>
          <p:cNvSpPr/>
          <p:nvPr/>
        </p:nvSpPr>
        <p:spPr>
          <a:xfrm>
            <a:off x="7456017" y="4764385"/>
            <a:ext cx="1296000" cy="54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SLSQP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최적화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알고리즘</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8" name="사각형: 둥근 모서리 47">
            <a:extLst>
              <a:ext uri="{FF2B5EF4-FFF2-40B4-BE49-F238E27FC236}">
                <a16:creationId xmlns:a16="http://schemas.microsoft.com/office/drawing/2014/main" id="{98FDBC79-6A80-776A-B446-2E34CCBADF6A}"/>
              </a:ext>
            </a:extLst>
          </p:cNvPr>
          <p:cNvSpPr/>
          <p:nvPr/>
        </p:nvSpPr>
        <p:spPr>
          <a:xfrm>
            <a:off x="922751" y="3963416"/>
            <a:ext cx="1980000" cy="50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데이터 입력</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코사인 유사도 측정값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49" name="사각형: 둥근 모서리 48">
            <a:extLst>
              <a:ext uri="{FF2B5EF4-FFF2-40B4-BE49-F238E27FC236}">
                <a16:creationId xmlns:a16="http://schemas.microsoft.com/office/drawing/2014/main" id="{BFF01076-2CBA-66E8-2A1D-47C9CC58D90F}"/>
              </a:ext>
            </a:extLst>
          </p:cNvPr>
          <p:cNvSpPr/>
          <p:nvPr/>
        </p:nvSpPr>
        <p:spPr>
          <a:xfrm>
            <a:off x="1050803" y="5710124"/>
            <a:ext cx="1728000" cy="566839"/>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0" name="사각형: 둥근 모서리 49">
            <a:extLst>
              <a:ext uri="{FF2B5EF4-FFF2-40B4-BE49-F238E27FC236}">
                <a16:creationId xmlns:a16="http://schemas.microsoft.com/office/drawing/2014/main" id="{6255ED47-B24C-8710-D95A-1ED68280040D}"/>
              </a:ext>
            </a:extLst>
          </p:cNvPr>
          <p:cNvSpPr/>
          <p:nvPr/>
        </p:nvSpPr>
        <p:spPr>
          <a:xfrm>
            <a:off x="3649120" y="4575042"/>
            <a:ext cx="1260000" cy="90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1" name="사각형: 둥근 모서리 50">
            <a:extLst>
              <a:ext uri="{FF2B5EF4-FFF2-40B4-BE49-F238E27FC236}">
                <a16:creationId xmlns:a16="http://schemas.microsoft.com/office/drawing/2014/main" id="{C91CA3CD-3140-1A66-C995-360D1584780E}"/>
              </a:ext>
            </a:extLst>
          </p:cNvPr>
          <p:cNvSpPr/>
          <p:nvPr/>
        </p:nvSpPr>
        <p:spPr>
          <a:xfrm>
            <a:off x="9456442" y="4551716"/>
            <a:ext cx="1800000" cy="972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최적화 모델</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선택한 신체지수의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변화량을 가장 높게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만드는 운동 조합 추천</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2" name="사각형: 둥근 모서리 51">
            <a:extLst>
              <a:ext uri="{FF2B5EF4-FFF2-40B4-BE49-F238E27FC236}">
                <a16:creationId xmlns:a16="http://schemas.microsoft.com/office/drawing/2014/main" id="{C8A57323-9C85-A9CC-3FD4-3CA71C680319}"/>
              </a:ext>
            </a:extLst>
          </p:cNvPr>
          <p:cNvSpPr/>
          <p:nvPr/>
        </p:nvSpPr>
        <p:spPr>
          <a:xfrm>
            <a:off x="5582845" y="4507606"/>
            <a:ext cx="1260000" cy="1044000"/>
          </a:xfrm>
          <a:prstGeom prst="round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기반사용자별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62" name="사각형: 둥근 모서리 61">
            <a:extLst>
              <a:ext uri="{FF2B5EF4-FFF2-40B4-BE49-F238E27FC236}">
                <a16:creationId xmlns:a16="http://schemas.microsoft.com/office/drawing/2014/main" id="{B8EAAF90-28A1-2593-B5EE-1A550345EFDF}"/>
              </a:ext>
            </a:extLst>
          </p:cNvPr>
          <p:cNvSpPr/>
          <p:nvPr/>
        </p:nvSpPr>
        <p:spPr>
          <a:xfrm>
            <a:off x="696000" y="1030646"/>
            <a:ext cx="10800000" cy="2536878"/>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AE9B2C50-54F3-74EF-3975-05F45FE3DD85}"/>
              </a:ext>
            </a:extLst>
          </p:cNvPr>
          <p:cNvSpPr/>
          <p:nvPr/>
        </p:nvSpPr>
        <p:spPr>
          <a:xfrm>
            <a:off x="699823" y="3768667"/>
            <a:ext cx="10796177" cy="264707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Picture 4">
            <a:extLst>
              <a:ext uri="{FF2B5EF4-FFF2-40B4-BE49-F238E27FC236}">
                <a16:creationId xmlns:a16="http://schemas.microsoft.com/office/drawing/2014/main" id="{A7AAA373-D72B-7B7D-C3FE-6A4043DBD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783" y="206576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5AD7E8A5-37AA-7FD8-A8FB-3F736BF55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262" y="480744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FD500E-3CD5-7FB7-925F-B32ED851E9FE}"/>
              </a:ext>
            </a:extLst>
          </p:cNvPr>
          <p:cNvSpPr txBox="1"/>
          <p:nvPr/>
        </p:nvSpPr>
        <p:spPr>
          <a:xfrm>
            <a:off x="5027651" y="3581308"/>
            <a:ext cx="1922552"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모델</a:t>
            </a:r>
          </a:p>
        </p:txBody>
      </p:sp>
      <p:sp>
        <p:nvSpPr>
          <p:cNvPr id="3" name="TextBox 2">
            <a:extLst>
              <a:ext uri="{FF2B5EF4-FFF2-40B4-BE49-F238E27FC236}">
                <a16:creationId xmlns:a16="http://schemas.microsoft.com/office/drawing/2014/main" id="{E9943875-1177-4877-50AB-7BE0939FC96E}"/>
              </a:ext>
            </a:extLst>
          </p:cNvPr>
          <p:cNvSpPr txBox="1"/>
          <p:nvPr/>
        </p:nvSpPr>
        <p:spPr>
          <a:xfrm>
            <a:off x="4062982" y="843486"/>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코사인 유사도 기반의 추천 시스템</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pic>
        <p:nvPicPr>
          <p:cNvPr id="7" name="Picture 4">
            <a:extLst>
              <a:ext uri="{FF2B5EF4-FFF2-40B4-BE49-F238E27FC236}">
                <a16:creationId xmlns:a16="http://schemas.microsoft.com/office/drawing/2014/main" id="{95C6D6E8-BB26-6368-639B-DBA901617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889" y="206576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a:extLst>
              <a:ext uri="{FF2B5EF4-FFF2-40B4-BE49-F238E27FC236}">
                <a16:creationId xmlns:a16="http://schemas.microsoft.com/office/drawing/2014/main" id="{5AB2BDAF-3888-52BD-0625-55F23B3C7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4803" y="183926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9" name="사각형: 둥근 모서리 8">
            <a:extLst>
              <a:ext uri="{FF2B5EF4-FFF2-40B4-BE49-F238E27FC236}">
                <a16:creationId xmlns:a16="http://schemas.microsoft.com/office/drawing/2014/main" id="{C5C94CCA-4BA1-CBBA-4C92-69193C2C0735}"/>
              </a:ext>
            </a:extLst>
          </p:cNvPr>
          <p:cNvSpPr/>
          <p:nvPr/>
        </p:nvSpPr>
        <p:spPr>
          <a:xfrm>
            <a:off x="1062498" y="2246312"/>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관심있는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 지수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10" name="사각형: 둥근 모서리 9">
            <a:extLst>
              <a:ext uri="{FF2B5EF4-FFF2-40B4-BE49-F238E27FC236}">
                <a16:creationId xmlns:a16="http://schemas.microsoft.com/office/drawing/2014/main" id="{5CE0C456-F0D8-0953-32F1-9B9A57B5374E}"/>
              </a:ext>
            </a:extLst>
          </p:cNvPr>
          <p:cNvSpPr/>
          <p:nvPr/>
        </p:nvSpPr>
        <p:spPr>
          <a:xfrm>
            <a:off x="911296" y="1181721"/>
            <a:ext cx="2022404" cy="1663535"/>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4">
            <a:extLst>
              <a:ext uri="{FF2B5EF4-FFF2-40B4-BE49-F238E27FC236}">
                <a16:creationId xmlns:a16="http://schemas.microsoft.com/office/drawing/2014/main" id="{E513A061-8FF1-147D-CB7F-1300894C5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211" y="2065766"/>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731CC1A4-2FB5-88CE-91B6-857902A8BD34}"/>
              </a:ext>
            </a:extLst>
          </p:cNvPr>
          <p:cNvSpPr/>
          <p:nvPr/>
        </p:nvSpPr>
        <p:spPr>
          <a:xfrm>
            <a:off x="922751" y="4821706"/>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증가시키고 싶거나 감소시키고 싶은 신체지수의 가중치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입력</a:t>
            </a:r>
            <a:r>
              <a:rPr lang="en-US" altLang="ko-KR" sz="110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00" dirty="0">
                <a:solidFill>
                  <a:schemeClr val="tx1"/>
                </a:solidFill>
                <a:latin typeface="나눔스퀘어 네오 Bold" panose="00000800000000000000" pitchFamily="2" charset="-127"/>
                <a:ea typeface="나눔스퀘어 네오 Bold" panose="00000800000000000000" pitchFamily="2" charset="-127"/>
              </a:rPr>
              <a:t>최적화 모델 </a:t>
            </a:r>
            <a:r>
              <a:rPr lang="ko-KR" altLang="en-US" sz="110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0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17" name="사각형: 둥근 모서리 16">
            <a:extLst>
              <a:ext uri="{FF2B5EF4-FFF2-40B4-BE49-F238E27FC236}">
                <a16:creationId xmlns:a16="http://schemas.microsoft.com/office/drawing/2014/main" id="{5D8558D4-1052-183D-3A49-CC96FEC242C6}"/>
              </a:ext>
            </a:extLst>
          </p:cNvPr>
          <p:cNvSpPr/>
          <p:nvPr/>
        </p:nvSpPr>
        <p:spPr>
          <a:xfrm>
            <a:off x="805323" y="3848100"/>
            <a:ext cx="2221767" cy="1724570"/>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22">
            <a:extLst>
              <a:ext uri="{FF2B5EF4-FFF2-40B4-BE49-F238E27FC236}">
                <a16:creationId xmlns:a16="http://schemas.microsoft.com/office/drawing/2014/main" id="{22B84850-F3BC-EE7D-3133-E17A92FB8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4803" y="44570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08038786-977D-8AFC-E526-0AF6E2DDD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889" y="480744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1EB83DD-BEFD-3B11-27B6-9800A854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470" y="480744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97F161D6-BDFB-B22A-23DB-A998863D6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189" y="4807445"/>
            <a:ext cx="432000"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0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7D36CC-6518-0FB0-CFDA-DEB8C1E0BFA1}"/>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3" name="TextBox 2">
            <a:extLst>
              <a:ext uri="{FF2B5EF4-FFF2-40B4-BE49-F238E27FC236}">
                <a16:creationId xmlns:a16="http://schemas.microsoft.com/office/drawing/2014/main" id="{B23C56DB-DD83-D2D7-60AE-2726BBD0FA99}"/>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 </a:t>
            </a:r>
          </a:p>
        </p:txBody>
      </p:sp>
      <p:sp>
        <p:nvSpPr>
          <p:cNvPr id="7" name="TextBox 6">
            <a:extLst>
              <a:ext uri="{FF2B5EF4-FFF2-40B4-BE49-F238E27FC236}">
                <a16:creationId xmlns:a16="http://schemas.microsoft.com/office/drawing/2014/main" id="{A04FE480-C2B9-FA76-1319-6DABF99FFF76}"/>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제안 배경</a:t>
            </a:r>
          </a:p>
        </p:txBody>
      </p:sp>
      <p:sp>
        <p:nvSpPr>
          <p:cNvPr id="27" name="TextBox 26">
            <a:extLst>
              <a:ext uri="{FF2B5EF4-FFF2-40B4-BE49-F238E27FC236}">
                <a16:creationId xmlns:a16="http://schemas.microsoft.com/office/drawing/2014/main" id="{DAAF51A0-F401-B0DB-05AC-7A503D10C51E}"/>
              </a:ext>
            </a:extLst>
          </p:cNvPr>
          <p:cNvSpPr txBox="1"/>
          <p:nvPr/>
        </p:nvSpPr>
        <p:spPr>
          <a:xfrm>
            <a:off x="1751519" y="1035737"/>
            <a:ext cx="3396640" cy="307777"/>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sz="1400" dirty="0">
                <a:highlight>
                  <a:srgbClr val="FFEBB3"/>
                </a:highlight>
              </a:rPr>
              <a:t>생활체육 관련 정보 수집 및 </a:t>
            </a:r>
            <a:r>
              <a:rPr lang="ko-KR" altLang="en-US" sz="1400" dirty="0" err="1">
                <a:highlight>
                  <a:srgbClr val="FFEBB3"/>
                </a:highlight>
              </a:rPr>
              <a:t>비참여</a:t>
            </a:r>
            <a:r>
              <a:rPr lang="ko-KR" altLang="en-US" sz="1400" dirty="0">
                <a:highlight>
                  <a:srgbClr val="FFEBB3"/>
                </a:highlight>
              </a:rPr>
              <a:t> 이유</a:t>
            </a:r>
          </a:p>
        </p:txBody>
      </p:sp>
      <p:sp>
        <p:nvSpPr>
          <p:cNvPr id="13" name="TextBox 12">
            <a:extLst>
              <a:ext uri="{FF2B5EF4-FFF2-40B4-BE49-F238E27FC236}">
                <a16:creationId xmlns:a16="http://schemas.microsoft.com/office/drawing/2014/main" id="{A24B2BF7-4177-2E5C-7731-649221540061}"/>
              </a:ext>
            </a:extLst>
          </p:cNvPr>
          <p:cNvSpPr txBox="1"/>
          <p:nvPr/>
        </p:nvSpPr>
        <p:spPr>
          <a:xfrm>
            <a:off x="6324796" y="4229098"/>
            <a:ext cx="5504068" cy="2099229"/>
          </a:xfrm>
          <a:prstGeom prst="rect">
            <a:avLst/>
          </a:prstGeom>
          <a:noFill/>
        </p:spPr>
        <p:txBody>
          <a:bodyPr wrap="square" rtlCol="0">
            <a:spAutoFit/>
          </a:bodyPr>
          <a:lstStyle/>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WHO </a:t>
            </a:r>
            <a:r>
              <a:rPr lang="ko-KR" altLang="en-US" sz="1100" dirty="0">
                <a:latin typeface="나눔스퀘어 네오 Bold" panose="00000800000000000000" pitchFamily="2" charset="-127"/>
                <a:ea typeface="나눔스퀘어 네오 Bold" panose="00000800000000000000" pitchFamily="2" charset="-127"/>
              </a:rPr>
              <a:t>전세계 </a:t>
            </a:r>
            <a:r>
              <a:rPr lang="en-US" altLang="ko-KR" sz="1100" dirty="0">
                <a:latin typeface="나눔스퀘어 네오 Bold" panose="00000800000000000000" pitchFamily="2" charset="-127"/>
                <a:ea typeface="나눔스퀘어 네오 Bold" panose="00000800000000000000" pitchFamily="2" charset="-127"/>
              </a:rPr>
              <a:t>146</a:t>
            </a:r>
            <a:r>
              <a:rPr lang="ko-KR" altLang="en-US" sz="1100" dirty="0">
                <a:latin typeface="나눔스퀘어 네오 Bold" panose="00000800000000000000" pitchFamily="2" charset="-127"/>
                <a:ea typeface="나눔스퀘어 네오 Bold" panose="00000800000000000000" pitchFamily="2" charset="-127"/>
              </a:rPr>
              <a:t>개국 </a:t>
            </a:r>
            <a:r>
              <a:rPr lang="en-US" altLang="ko-KR" sz="1100" dirty="0">
                <a:latin typeface="나눔스퀘어 네오 Bold" panose="00000800000000000000" pitchFamily="2" charset="-127"/>
                <a:ea typeface="나눔스퀘어 네오 Bold" panose="00000800000000000000" pitchFamily="2" charset="-127"/>
              </a:rPr>
              <a:t>11~17</a:t>
            </a:r>
            <a:r>
              <a:rPr lang="ko-KR" altLang="en-US" sz="1100" dirty="0">
                <a:latin typeface="나눔스퀘어 네오 Bold" panose="00000800000000000000" pitchFamily="2" charset="-127"/>
                <a:ea typeface="나눔스퀘어 네오 Bold" panose="00000800000000000000" pitchFamily="2" charset="-127"/>
              </a:rPr>
              <a:t>세 청소년 </a:t>
            </a:r>
            <a:r>
              <a:rPr lang="en-US" altLang="ko-KR" sz="1100" dirty="0">
                <a:latin typeface="나눔스퀘어 네오 Bold" panose="00000800000000000000" pitchFamily="2" charset="-127"/>
                <a:ea typeface="나눔스퀘어 네오 Bold" panose="00000800000000000000" pitchFamily="2" charset="-127"/>
              </a:rPr>
              <a:t>160</a:t>
            </a:r>
            <a:r>
              <a:rPr lang="ko-KR" altLang="en-US" sz="1100" dirty="0">
                <a:latin typeface="나눔스퀘어 네오 Bold" panose="00000800000000000000" pitchFamily="2" charset="-127"/>
                <a:ea typeface="나눔스퀘어 네오 Bold" panose="00000800000000000000" pitchFamily="2" charset="-127"/>
              </a:rPr>
              <a:t>만명 대상으로 운동 상태 조사</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한국 남자 청소년의 운동부족 비율도 </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91.4%</a:t>
            </a:r>
            <a:r>
              <a:rPr lang="ko-KR" altLang="en-US" sz="1100" dirty="0">
                <a:latin typeface="나눔스퀘어 네오 Bold" panose="00000800000000000000" pitchFamily="2" charset="-127"/>
                <a:ea typeface="나눔스퀘어 네오 Bold" panose="00000800000000000000" pitchFamily="2" charset="-127"/>
              </a:rPr>
              <a:t>로 </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필리핀 </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약 </a:t>
            </a:r>
            <a:r>
              <a:rPr lang="en-US" altLang="ko-KR" sz="1100" dirty="0">
                <a:latin typeface="나눔스퀘어 네오 Bold" panose="00000800000000000000" pitchFamily="2" charset="-127"/>
                <a:ea typeface="나눔스퀘어 네오 Bold" panose="00000800000000000000" pitchFamily="2" charset="-127"/>
              </a:rPr>
              <a:t>92.8%)  </a:t>
            </a:r>
            <a:r>
              <a:rPr lang="ko-KR" altLang="en-US" sz="1100" dirty="0">
                <a:latin typeface="나눔스퀘어 네오 Bold" panose="00000800000000000000" pitchFamily="2" charset="-127"/>
                <a:ea typeface="나눔스퀘어 네오 Bold" panose="00000800000000000000" pitchFamily="2" charset="-127"/>
              </a:rPr>
              <a:t>다음으로 심각</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여자 청소년은 한국</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(97.2%)</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의 운동량이 가장 부족</a:t>
            </a:r>
            <a:endParaRPr lang="en-US" altLang="ko-KR" sz="11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WHO </a:t>
            </a:r>
            <a:r>
              <a:rPr lang="ko-KR" altLang="en-US" sz="1100" dirty="0">
                <a:latin typeface="나눔스퀘어 네오 Bold" panose="00000800000000000000" pitchFamily="2" charset="-127"/>
                <a:ea typeface="나눔스퀘어 네오 Bold" panose="00000800000000000000" pitchFamily="2" charset="-127"/>
              </a:rPr>
              <a:t>연구팀이 꼽은 세 가지 요인</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ko-KR" altLang="en-US" sz="1100" dirty="0">
                <a:latin typeface="나눔스퀘어 네오 Bold" panose="00000800000000000000" pitchFamily="2" charset="-127"/>
                <a:ea typeface="나눔스퀘어 네오 Bold" panose="00000800000000000000" pitchFamily="2" charset="-127"/>
              </a:rPr>
              <a:t> </a:t>
            </a:r>
            <a:r>
              <a:rPr lang="en-US" altLang="ko-KR" sz="1100" dirty="0">
                <a:latin typeface="나눔스퀘어 네오 Bold" panose="00000800000000000000" pitchFamily="2" charset="-127"/>
                <a:ea typeface="나눔스퀘어 네오 Bold" panose="00000800000000000000" pitchFamily="2" charset="-127"/>
              </a:rPr>
              <a:t>1) </a:t>
            </a:r>
            <a:r>
              <a:rPr lang="ko-KR" altLang="en-US" sz="1100" dirty="0">
                <a:latin typeface="나눔스퀘어 네오 Bold" panose="00000800000000000000" pitchFamily="2" charset="-127"/>
                <a:ea typeface="나눔스퀘어 네오 Bold" panose="00000800000000000000" pitchFamily="2" charset="-127"/>
              </a:rPr>
              <a:t>지나친 학업에 따른 시간 부족</a:t>
            </a: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스마트폰 과용</a:t>
            </a: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3) </a:t>
            </a:r>
            <a:r>
              <a:rPr lang="ko-KR" altLang="en-US" sz="1100" dirty="0">
                <a:latin typeface="나눔스퀘어 네오 Bold" panose="00000800000000000000" pitchFamily="2" charset="-127"/>
                <a:ea typeface="나눔스퀘어 네오 Bold" panose="00000800000000000000" pitchFamily="2" charset="-127"/>
              </a:rPr>
              <a:t>청소년을 위한 스포츠레저시설이 부족한 현실</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15" name="TextBox 14">
            <a:extLst>
              <a:ext uri="{FF2B5EF4-FFF2-40B4-BE49-F238E27FC236}">
                <a16:creationId xmlns:a16="http://schemas.microsoft.com/office/drawing/2014/main" id="{097C25B8-503F-9E68-4A04-C1249A0B3B40}"/>
              </a:ext>
            </a:extLst>
          </p:cNvPr>
          <p:cNvSpPr txBox="1"/>
          <p:nvPr/>
        </p:nvSpPr>
        <p:spPr>
          <a:xfrm>
            <a:off x="7919394" y="1076461"/>
            <a:ext cx="2209288" cy="307777"/>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sz="1400" dirty="0">
                <a:highlight>
                  <a:srgbClr val="FFEBB3"/>
                </a:highlight>
              </a:rPr>
              <a:t>청소년 체력 향상 관련</a:t>
            </a:r>
          </a:p>
        </p:txBody>
      </p:sp>
      <p:pic>
        <p:nvPicPr>
          <p:cNvPr id="16" name="Picture 2" descr="세계보건기구(WHO)가 2016년 전 세계 146개국 11~17세 청소년 약 160만 명을 대상으로 운동 상태를 조사한 결과 한국 청소년이 세계에서 가장 운동량이 부족한 것으로 나타났다. 청소년들의 운동량이 부족한 원인으로 WHO는 지나친 학업에 따른 시간 부족과 스마트폰 과용, 그리고 청소년을 위한 스포츠레저시설 부족을 꼽았다. 게티이미지뱅크 제공">
            <a:extLst>
              <a:ext uri="{FF2B5EF4-FFF2-40B4-BE49-F238E27FC236}">
                <a16:creationId xmlns:a16="http://schemas.microsoft.com/office/drawing/2014/main" id="{63C75B0B-3576-8B26-8308-E360703D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29" y="1635748"/>
            <a:ext cx="3325875" cy="22205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OECD '방과 후 운동 학생' 비율">
            <a:extLst>
              <a:ext uri="{FF2B5EF4-FFF2-40B4-BE49-F238E27FC236}">
                <a16:creationId xmlns:a16="http://schemas.microsoft.com/office/drawing/2014/main" id="{DCE27381-B0BE-FFBB-FCC8-4EC3A2DCFE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06" y="1128602"/>
            <a:ext cx="2272436" cy="1904218"/>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18">
            <a:extLst>
              <a:ext uri="{FF2B5EF4-FFF2-40B4-BE49-F238E27FC236}">
                <a16:creationId xmlns:a16="http://schemas.microsoft.com/office/drawing/2014/main" id="{87CDE2EC-BF55-66C3-E375-73DE65D38410}"/>
              </a:ext>
            </a:extLst>
          </p:cNvPr>
          <p:cNvPicPr>
            <a:picLocks noChangeAspect="1"/>
          </p:cNvPicPr>
          <p:nvPr/>
        </p:nvPicPr>
        <p:blipFill>
          <a:blip r:embed="rId7"/>
          <a:stretch>
            <a:fillRect/>
          </a:stretch>
        </p:blipFill>
        <p:spPr>
          <a:xfrm>
            <a:off x="1024603" y="1381525"/>
            <a:ext cx="4725221" cy="2613536"/>
          </a:xfrm>
          <a:prstGeom prst="rect">
            <a:avLst/>
          </a:prstGeom>
        </p:spPr>
      </p:pic>
      <p:pic>
        <p:nvPicPr>
          <p:cNvPr id="21" name="그림 20">
            <a:extLst>
              <a:ext uri="{FF2B5EF4-FFF2-40B4-BE49-F238E27FC236}">
                <a16:creationId xmlns:a16="http://schemas.microsoft.com/office/drawing/2014/main" id="{3AA09360-403A-AE6A-EE52-28A18FCB625E}"/>
              </a:ext>
            </a:extLst>
          </p:cNvPr>
          <p:cNvPicPr>
            <a:picLocks noChangeAspect="1"/>
          </p:cNvPicPr>
          <p:nvPr/>
        </p:nvPicPr>
        <p:blipFill>
          <a:blip r:embed="rId8"/>
          <a:stretch>
            <a:fillRect/>
          </a:stretch>
        </p:blipFill>
        <p:spPr>
          <a:xfrm>
            <a:off x="1023256" y="3991388"/>
            <a:ext cx="4817757" cy="2361814"/>
          </a:xfrm>
          <a:prstGeom prst="rect">
            <a:avLst/>
          </a:prstGeom>
        </p:spPr>
      </p:pic>
      <p:sp>
        <p:nvSpPr>
          <p:cNvPr id="22" name="TextBox 21">
            <a:extLst>
              <a:ext uri="{FF2B5EF4-FFF2-40B4-BE49-F238E27FC236}">
                <a16:creationId xmlns:a16="http://schemas.microsoft.com/office/drawing/2014/main" id="{565B3A6C-DF3B-F2C5-9FDE-3900E45F31CC}"/>
              </a:ext>
            </a:extLst>
          </p:cNvPr>
          <p:cNvSpPr txBox="1"/>
          <p:nvPr/>
        </p:nvSpPr>
        <p:spPr>
          <a:xfrm>
            <a:off x="289190" y="6534253"/>
            <a:ext cx="8288752" cy="200055"/>
          </a:xfrm>
          <a:prstGeom prst="rect">
            <a:avLst/>
          </a:prstGeom>
          <a:noFill/>
        </p:spPr>
        <p:txBody>
          <a:bodyPr wrap="square" rtlCol="0">
            <a:spAutoFit/>
          </a:bodyPr>
          <a:lstStyle/>
          <a:p>
            <a:r>
              <a:rPr lang="en-US" altLang="ko-KR" sz="700" dirty="0">
                <a:latin typeface="나눔스퀘어 네오 Light" panose="00000400000000000000" pitchFamily="2" charset="-127"/>
                <a:ea typeface="나눔스퀘어 네오 Light" panose="00000400000000000000" pitchFamily="2" charset="-127"/>
              </a:rPr>
              <a:t>2019 </a:t>
            </a:r>
            <a:r>
              <a:rPr lang="ko-KR" altLang="en-US" sz="700" dirty="0">
                <a:latin typeface="나눔스퀘어 네오 Light" panose="00000400000000000000" pitchFamily="2" charset="-127"/>
                <a:ea typeface="나눔스퀘어 네오 Light" panose="00000400000000000000" pitchFamily="2" charset="-127"/>
              </a:rPr>
              <a:t>국민생활체육조사</a:t>
            </a:r>
            <a:r>
              <a:rPr lang="en-US" altLang="ko-KR" sz="700" dirty="0">
                <a:latin typeface="나눔스퀘어 네오 Light" panose="00000400000000000000" pitchFamily="2" charset="-127"/>
                <a:ea typeface="나눔스퀘어 네오 Light" panose="00000400000000000000" pitchFamily="2" charset="-127"/>
              </a:rPr>
              <a:t>, </a:t>
            </a:r>
            <a:r>
              <a:rPr lang="ko-KR" altLang="en-US" sz="700" dirty="0">
                <a:latin typeface="나눔스퀘어 네오 Light" panose="00000400000000000000" pitchFamily="2" charset="-127"/>
                <a:ea typeface="나눔스퀘어 네오 Light" panose="00000400000000000000" pitchFamily="2" charset="-127"/>
              </a:rPr>
              <a:t>문화체육관광부</a:t>
            </a:r>
            <a:endParaRPr lang="en-US" altLang="ko-KR" sz="700" dirty="0">
              <a:latin typeface="나눔스퀘어 네오 Light" panose="00000400000000000000" pitchFamily="2" charset="-127"/>
              <a:ea typeface="나눔스퀘어 네오 Light" panose="00000400000000000000" pitchFamily="2" charset="-127"/>
            </a:endParaRPr>
          </a:p>
        </p:txBody>
      </p:sp>
      <p:sp>
        <p:nvSpPr>
          <p:cNvPr id="24" name="사각형: 둥근 모서리 23">
            <a:extLst>
              <a:ext uri="{FF2B5EF4-FFF2-40B4-BE49-F238E27FC236}">
                <a16:creationId xmlns:a16="http://schemas.microsoft.com/office/drawing/2014/main" id="{CCC1A297-81E3-CA11-EF9F-8293C41F52BA}"/>
              </a:ext>
            </a:extLst>
          </p:cNvPr>
          <p:cNvSpPr/>
          <p:nvPr/>
        </p:nvSpPr>
        <p:spPr>
          <a:xfrm>
            <a:off x="934056" y="1023398"/>
            <a:ext cx="5031567" cy="5387043"/>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24">
            <a:extLst>
              <a:ext uri="{FF2B5EF4-FFF2-40B4-BE49-F238E27FC236}">
                <a16:creationId xmlns:a16="http://schemas.microsoft.com/office/drawing/2014/main" id="{554C1A7E-47A8-83F8-E853-65BB1D500BEE}"/>
              </a:ext>
            </a:extLst>
          </p:cNvPr>
          <p:cNvSpPr/>
          <p:nvPr/>
        </p:nvSpPr>
        <p:spPr>
          <a:xfrm>
            <a:off x="1481512" y="4587875"/>
            <a:ext cx="1390320" cy="1546225"/>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422878CA-E51E-658F-8FF2-E04A5889E83F}"/>
              </a:ext>
            </a:extLst>
          </p:cNvPr>
          <p:cNvSpPr/>
          <p:nvPr/>
        </p:nvSpPr>
        <p:spPr>
          <a:xfrm>
            <a:off x="6192077" y="1023398"/>
            <a:ext cx="5663923" cy="5387043"/>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285F934-2596-13D2-9CA2-FE77833BBE01}"/>
              </a:ext>
            </a:extLst>
          </p:cNvPr>
          <p:cNvSpPr/>
          <p:nvPr/>
        </p:nvSpPr>
        <p:spPr>
          <a:xfrm>
            <a:off x="1584019" y="2029096"/>
            <a:ext cx="471204" cy="1848184"/>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6C42DD09-6890-A673-15DD-D96621631D0B}"/>
              </a:ext>
            </a:extLst>
          </p:cNvPr>
          <p:cNvSpPr/>
          <p:nvPr/>
        </p:nvSpPr>
        <p:spPr>
          <a:xfrm>
            <a:off x="2623349" y="2317620"/>
            <a:ext cx="471204" cy="1555366"/>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4" descr="초·중·고생 절반 이상 “공부하느라 운동 못해”">
            <a:extLst>
              <a:ext uri="{FF2B5EF4-FFF2-40B4-BE49-F238E27FC236}">
                <a16:creationId xmlns:a16="http://schemas.microsoft.com/office/drawing/2014/main" id="{B10A9C16-143E-8DE5-91EB-ED3AD0CA5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5026" y="1635749"/>
            <a:ext cx="3411874" cy="248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62" name="사각형: 둥근 모서리 61">
            <a:extLst>
              <a:ext uri="{FF2B5EF4-FFF2-40B4-BE49-F238E27FC236}">
                <a16:creationId xmlns:a16="http://schemas.microsoft.com/office/drawing/2014/main" id="{B8EAAF90-28A1-2593-B5EE-1A550345EFDF}"/>
              </a:ext>
            </a:extLst>
          </p:cNvPr>
          <p:cNvSpPr/>
          <p:nvPr/>
        </p:nvSpPr>
        <p:spPr>
          <a:xfrm>
            <a:off x="600075" y="1031869"/>
            <a:ext cx="11077575" cy="2574795"/>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AE9B2C50-54F3-74EF-3975-05F45FE3DD85}"/>
              </a:ext>
            </a:extLst>
          </p:cNvPr>
          <p:cNvSpPr/>
          <p:nvPr/>
        </p:nvSpPr>
        <p:spPr>
          <a:xfrm>
            <a:off x="2171701" y="3926712"/>
            <a:ext cx="7934324" cy="2324104"/>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Picture 4">
            <a:extLst>
              <a:ext uri="{FF2B5EF4-FFF2-40B4-BE49-F238E27FC236}">
                <a16:creationId xmlns:a16="http://schemas.microsoft.com/office/drawing/2014/main" id="{5AD7E8A5-37AA-7FD8-A8FB-3F736BF55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335" y="4918509"/>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8" name="사각형: 둥근 모서리 17">
            <a:extLst>
              <a:ext uri="{FF2B5EF4-FFF2-40B4-BE49-F238E27FC236}">
                <a16:creationId xmlns:a16="http://schemas.microsoft.com/office/drawing/2014/main" id="{7EC6EB19-9BCB-E544-15AC-3C543FB3B449}"/>
              </a:ext>
            </a:extLst>
          </p:cNvPr>
          <p:cNvSpPr/>
          <p:nvPr/>
        </p:nvSpPr>
        <p:spPr>
          <a:xfrm>
            <a:off x="7780086" y="2076072"/>
            <a:ext cx="1008000" cy="468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LGBM</a:t>
            </a:r>
            <a:r>
              <a:rPr lang="ko-KR" altLang="en-US" sz="115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19" name="사각형: 둥근 모서리 18">
            <a:extLst>
              <a:ext uri="{FF2B5EF4-FFF2-40B4-BE49-F238E27FC236}">
                <a16:creationId xmlns:a16="http://schemas.microsoft.com/office/drawing/2014/main" id="{2F9E00FB-8AA7-0864-D660-DB0B2AD0F2B2}"/>
              </a:ext>
            </a:extLst>
          </p:cNvPr>
          <p:cNvSpPr/>
          <p:nvPr/>
        </p:nvSpPr>
        <p:spPr>
          <a:xfrm>
            <a:off x="786371" y="1259012"/>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증가시키고 싶거나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감소시키고 싶은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신체지수의 변화량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0" name="사각형: 둥근 모서리 19">
            <a:extLst>
              <a:ext uri="{FF2B5EF4-FFF2-40B4-BE49-F238E27FC236}">
                <a16:creationId xmlns:a16="http://schemas.microsoft.com/office/drawing/2014/main" id="{B840FE6C-37B2-8949-5BE5-FD300497E93F}"/>
              </a:ext>
            </a:extLst>
          </p:cNvPr>
          <p:cNvSpPr/>
          <p:nvPr/>
        </p:nvSpPr>
        <p:spPr>
          <a:xfrm>
            <a:off x="786371" y="2819056"/>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데이터셋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학습 데이터셋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2" name="사각형: 둥근 모서리 21">
            <a:extLst>
              <a:ext uri="{FF2B5EF4-FFF2-40B4-BE49-F238E27FC236}">
                <a16:creationId xmlns:a16="http://schemas.microsoft.com/office/drawing/2014/main" id="{1D3C46F5-7990-7995-B8E4-AC1677731DD0}"/>
              </a:ext>
            </a:extLst>
          </p:cNvPr>
          <p:cNvSpPr/>
          <p:nvPr/>
        </p:nvSpPr>
        <p:spPr>
          <a:xfrm>
            <a:off x="9739225" y="1372598"/>
            <a:ext cx="1620000" cy="864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입력한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변화량을 만족하는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3" name="사각형: 둥근 모서리 22">
            <a:extLst>
              <a:ext uri="{FF2B5EF4-FFF2-40B4-BE49-F238E27FC236}">
                <a16:creationId xmlns:a16="http://schemas.microsoft.com/office/drawing/2014/main" id="{95B604E6-CC3D-1231-D030-560124ACF18B}"/>
              </a:ext>
            </a:extLst>
          </p:cNvPr>
          <p:cNvSpPr/>
          <p:nvPr/>
        </p:nvSpPr>
        <p:spPr>
          <a:xfrm>
            <a:off x="5304512" y="2016171"/>
            <a:ext cx="1800000" cy="648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데이터셋 기반의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전처리</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된 사용자별 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4" name="사각형: 둥근 모서리 23">
            <a:extLst>
              <a:ext uri="{FF2B5EF4-FFF2-40B4-BE49-F238E27FC236}">
                <a16:creationId xmlns:a16="http://schemas.microsoft.com/office/drawing/2014/main" id="{7ABFB95A-3207-26C9-0FEF-F872301E38B6}"/>
              </a:ext>
            </a:extLst>
          </p:cNvPr>
          <p:cNvSpPr/>
          <p:nvPr/>
        </p:nvSpPr>
        <p:spPr>
          <a:xfrm>
            <a:off x="9838436" y="2422356"/>
            <a:ext cx="1440000" cy="64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XAI </a:t>
            </a:r>
            <a:r>
              <a:rPr lang="ko-KR" altLang="en-US" sz="1150">
                <a:solidFill>
                  <a:schemeClr val="tx1"/>
                </a:solidFill>
                <a:latin typeface="나눔스퀘어 네오 Bold" panose="00000800000000000000" pitchFamily="2" charset="-127"/>
                <a:ea typeface="나눔스퀘어 네오 Bold" panose="00000800000000000000" pitchFamily="2" charset="-127"/>
              </a:rPr>
              <a:t>시각화</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5" name="사각형: 둥근 모서리 24">
            <a:extLst>
              <a:ext uri="{FF2B5EF4-FFF2-40B4-BE49-F238E27FC236}">
                <a16:creationId xmlns:a16="http://schemas.microsoft.com/office/drawing/2014/main" id="{48A53C33-5DBF-7D4F-5FBB-BEC862A5590A}"/>
              </a:ext>
            </a:extLst>
          </p:cNvPr>
          <p:cNvSpPr/>
          <p:nvPr/>
        </p:nvSpPr>
        <p:spPr>
          <a:xfrm>
            <a:off x="5494575" y="4850500"/>
            <a:ext cx="1260000" cy="648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LGBM</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6" name="사각형: 둥근 모서리 25">
            <a:extLst>
              <a:ext uri="{FF2B5EF4-FFF2-40B4-BE49-F238E27FC236}">
                <a16:creationId xmlns:a16="http://schemas.microsoft.com/office/drawing/2014/main" id="{46DEDD28-FC9A-04E1-CE4B-25302F2F4BE4}"/>
              </a:ext>
            </a:extLst>
          </p:cNvPr>
          <p:cNvSpPr/>
          <p:nvPr/>
        </p:nvSpPr>
        <p:spPr>
          <a:xfrm>
            <a:off x="2543208" y="4257110"/>
            <a:ext cx="1800000" cy="72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 입력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모델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7" name="사각형: 둥근 모서리 26">
            <a:extLst>
              <a:ext uri="{FF2B5EF4-FFF2-40B4-BE49-F238E27FC236}">
                <a16:creationId xmlns:a16="http://schemas.microsoft.com/office/drawing/2014/main" id="{D25D54BC-4014-C03F-DDAF-71E14E546248}"/>
              </a:ext>
            </a:extLst>
          </p:cNvPr>
          <p:cNvSpPr/>
          <p:nvPr/>
        </p:nvSpPr>
        <p:spPr>
          <a:xfrm>
            <a:off x="7986281" y="4193363"/>
            <a:ext cx="1800000" cy="864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입력한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 측정 데이터에 따른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일반적인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8" name="사각형: 둥근 모서리 27">
            <a:extLst>
              <a:ext uri="{FF2B5EF4-FFF2-40B4-BE49-F238E27FC236}">
                <a16:creationId xmlns:a16="http://schemas.microsoft.com/office/drawing/2014/main" id="{A3F2D9E9-6FEB-0747-3C4E-023DDEEBE36F}"/>
              </a:ext>
            </a:extLst>
          </p:cNvPr>
          <p:cNvSpPr/>
          <p:nvPr/>
        </p:nvSpPr>
        <p:spPr>
          <a:xfrm>
            <a:off x="2543208" y="5452799"/>
            <a:ext cx="1800000" cy="648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학습셋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9" name="사각형: 둥근 모서리 28">
            <a:extLst>
              <a:ext uri="{FF2B5EF4-FFF2-40B4-BE49-F238E27FC236}">
                <a16:creationId xmlns:a16="http://schemas.microsoft.com/office/drawing/2014/main" id="{C0CA60B1-70D2-4FC3-29C3-D1B30CC5DBF4}"/>
              </a:ext>
            </a:extLst>
          </p:cNvPr>
          <p:cNvSpPr/>
          <p:nvPr/>
        </p:nvSpPr>
        <p:spPr>
          <a:xfrm>
            <a:off x="8189742" y="5465369"/>
            <a:ext cx="1440000" cy="64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XAI </a:t>
            </a:r>
            <a:r>
              <a:rPr lang="ko-KR" altLang="en-US" sz="1150">
                <a:solidFill>
                  <a:schemeClr val="tx1"/>
                </a:solidFill>
                <a:latin typeface="나눔스퀘어 네오 Bold" panose="00000800000000000000" pitchFamily="2" charset="-127"/>
                <a:ea typeface="나눔스퀘어 네오 Bold" panose="00000800000000000000" pitchFamily="2" charset="-127"/>
              </a:rPr>
              <a:t>시각화</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30" name="TextBox 29">
            <a:extLst>
              <a:ext uri="{FF2B5EF4-FFF2-40B4-BE49-F238E27FC236}">
                <a16:creationId xmlns:a16="http://schemas.microsoft.com/office/drawing/2014/main" id="{715FF213-738F-C4F0-4F96-E202CACEF3F9}"/>
              </a:ext>
            </a:extLst>
          </p:cNvPr>
          <p:cNvSpPr txBox="1"/>
          <p:nvPr/>
        </p:nvSpPr>
        <p:spPr>
          <a:xfrm>
            <a:off x="4134995" y="847561"/>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변화량 기반 </a:t>
            </a:r>
            <a:r>
              <a:rPr lang="ko-KR" altLang="en-US" sz="1800"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 </a:t>
            </a: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모델</a:t>
            </a:r>
          </a:p>
        </p:txBody>
      </p:sp>
      <p:sp>
        <p:nvSpPr>
          <p:cNvPr id="31" name="TextBox 30">
            <a:extLst>
              <a:ext uri="{FF2B5EF4-FFF2-40B4-BE49-F238E27FC236}">
                <a16:creationId xmlns:a16="http://schemas.microsoft.com/office/drawing/2014/main" id="{E7790739-3642-6AB1-1079-B372CC0D9BE5}"/>
              </a:ext>
            </a:extLst>
          </p:cNvPr>
          <p:cNvSpPr txBox="1"/>
          <p:nvPr/>
        </p:nvSpPr>
        <p:spPr>
          <a:xfrm>
            <a:off x="4190374" y="3722131"/>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일반 추천 </a:t>
            </a:r>
            <a:r>
              <a:rPr lang="ko-KR" altLang="en-US"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 </a:t>
            </a: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모델</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2" name="TextBox 31">
            <a:extLst>
              <a:ext uri="{FF2B5EF4-FFF2-40B4-BE49-F238E27FC236}">
                <a16:creationId xmlns:a16="http://schemas.microsoft.com/office/drawing/2014/main" id="{D76AA1FA-A620-784A-5EE2-C7359D00E674}"/>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a:t>
            </a:r>
            <a:r>
              <a:rPr lang="ko-KR" altLang="en-US" sz="1200" dirty="0">
                <a:latin typeface="나눔스퀘어 네오 Light" panose="00000400000000000000" pitchFamily="2" charset="-127"/>
                <a:ea typeface="나눔스퀘어 네오 Light" panose="00000400000000000000" pitchFamily="2" charset="-127"/>
              </a:rPr>
              <a:t>추천 모델 순서도</a:t>
            </a:r>
          </a:p>
        </p:txBody>
      </p:sp>
      <p:sp>
        <p:nvSpPr>
          <p:cNvPr id="2" name="사각형: 둥근 모서리 1">
            <a:extLst>
              <a:ext uri="{FF2B5EF4-FFF2-40B4-BE49-F238E27FC236}">
                <a16:creationId xmlns:a16="http://schemas.microsoft.com/office/drawing/2014/main" id="{1023AE93-67EE-8278-8910-AB2AD21D8BD8}"/>
              </a:ext>
            </a:extLst>
          </p:cNvPr>
          <p:cNvSpPr/>
          <p:nvPr/>
        </p:nvSpPr>
        <p:spPr>
          <a:xfrm>
            <a:off x="786371" y="1998171"/>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데이터 입력</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코사인 유사도 계산</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pic>
        <p:nvPicPr>
          <p:cNvPr id="3" name="Picture 4">
            <a:extLst>
              <a:ext uri="{FF2B5EF4-FFF2-40B4-BE49-F238E27FC236}">
                <a16:creationId xmlns:a16="http://schemas.microsoft.com/office/drawing/2014/main" id="{60FA15C4-48EF-9234-5300-28142107B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283" y="209407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id="{937C7743-B1D6-A2A9-DB28-9340F41A16F3}"/>
              </a:ext>
            </a:extLst>
          </p:cNvPr>
          <p:cNvSpPr/>
          <p:nvPr/>
        </p:nvSpPr>
        <p:spPr>
          <a:xfrm>
            <a:off x="3460090" y="1883321"/>
            <a:ext cx="1260000" cy="90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9" name="사각형: 둥근 모서리 8">
            <a:extLst>
              <a:ext uri="{FF2B5EF4-FFF2-40B4-BE49-F238E27FC236}">
                <a16:creationId xmlns:a16="http://schemas.microsoft.com/office/drawing/2014/main" id="{C82AFB0D-6FE8-AEBB-5F2A-DE3F9A3DAEA9}"/>
              </a:ext>
            </a:extLst>
          </p:cNvPr>
          <p:cNvSpPr/>
          <p:nvPr/>
        </p:nvSpPr>
        <p:spPr>
          <a:xfrm>
            <a:off x="709457" y="1173209"/>
            <a:ext cx="2141108" cy="1584812"/>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4">
            <a:extLst>
              <a:ext uri="{FF2B5EF4-FFF2-40B4-BE49-F238E27FC236}">
                <a16:creationId xmlns:a16="http://schemas.microsoft.com/office/drawing/2014/main" id="{E32C6BB9-001A-31FB-1B19-CBB1CCB99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301" y="209407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C43B952-C555-565C-7BFA-2B71002C1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146" y="209407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B257B41-26DB-B019-E5F9-B08C74E88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8731" y="209407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B683F44A-91A4-44A9-D031-74B50DEB15F6}"/>
              </a:ext>
            </a:extLst>
          </p:cNvPr>
          <p:cNvSpPr/>
          <p:nvPr/>
        </p:nvSpPr>
        <p:spPr>
          <a:xfrm>
            <a:off x="9596857" y="1220833"/>
            <a:ext cx="1885686" cy="206529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4">
            <a:extLst>
              <a:ext uri="{FF2B5EF4-FFF2-40B4-BE49-F238E27FC236}">
                <a16:creationId xmlns:a16="http://schemas.microsoft.com/office/drawing/2014/main" id="{EDD65B56-442D-D1E6-9371-2CE762CBE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1621" y="4918509"/>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07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사각형: 둥근 모서리 49">
            <a:extLst>
              <a:ext uri="{FF2B5EF4-FFF2-40B4-BE49-F238E27FC236}">
                <a16:creationId xmlns:a16="http://schemas.microsoft.com/office/drawing/2014/main" id="{F96E2963-BCD4-A06D-ACC7-CEFF7345C3CA}"/>
              </a:ext>
            </a:extLst>
          </p:cNvPr>
          <p:cNvSpPr/>
          <p:nvPr/>
        </p:nvSpPr>
        <p:spPr>
          <a:xfrm>
            <a:off x="4012339" y="548327"/>
            <a:ext cx="4333274" cy="23786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사각형: 둥근 모서리 19">
            <a:extLst>
              <a:ext uri="{FF2B5EF4-FFF2-40B4-BE49-F238E27FC236}">
                <a16:creationId xmlns:a16="http://schemas.microsoft.com/office/drawing/2014/main" id="{E923824E-95D4-6480-C09B-F6B04368A788}"/>
              </a:ext>
            </a:extLst>
          </p:cNvPr>
          <p:cNvSpPr/>
          <p:nvPr/>
        </p:nvSpPr>
        <p:spPr>
          <a:xfrm>
            <a:off x="353417" y="4935546"/>
            <a:ext cx="11465201" cy="91596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2" name="TextBox 1">
            <a:extLst>
              <a:ext uri="{FF2B5EF4-FFF2-40B4-BE49-F238E27FC236}">
                <a16:creationId xmlns:a16="http://schemas.microsoft.com/office/drawing/2014/main" id="{78E37743-D00A-6532-4581-7D9F11463914}"/>
              </a:ext>
            </a:extLst>
          </p:cNvPr>
          <p:cNvSpPr txBox="1"/>
          <p:nvPr/>
        </p:nvSpPr>
        <p:spPr>
          <a:xfrm>
            <a:off x="1132907" y="5011479"/>
            <a:ext cx="4812379" cy="307777"/>
          </a:xfrm>
          <a:prstGeom prst="rect">
            <a:avLst/>
          </a:prstGeom>
          <a:noFill/>
        </p:spPr>
        <p:txBody>
          <a:bodyPr wrap="square" rtlCol="0">
            <a:spAutoFit/>
          </a:bodyPr>
          <a:lstStyle/>
          <a:p>
            <a:r>
              <a:rPr lang="en-US" altLang="ko-KR" sz="1400" dirty="0">
                <a:solidFill>
                  <a:srgbClr val="C00000"/>
                </a:solidFill>
                <a:latin typeface="나눔스퀘어 네오 Bold" panose="00000800000000000000" pitchFamily="2" charset="-127"/>
                <a:ea typeface="나눔스퀘어 네오 Bold" panose="00000800000000000000" pitchFamily="2" charset="-127"/>
              </a:rPr>
              <a:t>Few shot learning</a:t>
            </a:r>
            <a:r>
              <a:rPr lang="ko-KR" altLang="en-US" sz="1400" dirty="0">
                <a:latin typeface="나눔스퀘어 네오 Bold" panose="00000800000000000000" pitchFamily="2" charset="-127"/>
                <a:ea typeface="나눔스퀘어 네오 Bold" panose="00000800000000000000" pitchFamily="2" charset="-127"/>
              </a:rPr>
              <a:t>으로 사용자에게 개인화된 운동 추천</a:t>
            </a:r>
          </a:p>
        </p:txBody>
      </p:sp>
      <p:sp>
        <p:nvSpPr>
          <p:cNvPr id="7" name="TextBox 6">
            <a:extLst>
              <a:ext uri="{FF2B5EF4-FFF2-40B4-BE49-F238E27FC236}">
                <a16:creationId xmlns:a16="http://schemas.microsoft.com/office/drawing/2014/main" id="{D60B79CA-0A52-0D10-DF12-4208C72BAF2D}"/>
              </a:ext>
            </a:extLst>
          </p:cNvPr>
          <p:cNvSpPr txBox="1"/>
          <p:nvPr/>
        </p:nvSpPr>
        <p:spPr>
          <a:xfrm>
            <a:off x="289190" y="6510920"/>
            <a:ext cx="8288752" cy="461665"/>
          </a:xfrm>
          <a:prstGeom prst="rect">
            <a:avLst/>
          </a:prstGeom>
          <a:noFill/>
        </p:spPr>
        <p:txBody>
          <a:bodyPr wrap="square" rtlCol="0">
            <a:spAutoFit/>
          </a:bodyPr>
          <a:lstStyle/>
          <a:p>
            <a:r>
              <a:rPr lang="en-US" altLang="ko-KR" sz="600" dirty="0">
                <a:latin typeface="나눔스퀘어 네오 Light" panose="00000400000000000000" pitchFamily="2" charset="-127"/>
                <a:ea typeface="나눔스퀘어 네오 Light" panose="00000400000000000000" pitchFamily="2" charset="-127"/>
              </a:rPr>
              <a:t>https://korea.googleblog.com/2023/04/about-bard.html</a:t>
            </a:r>
          </a:p>
          <a:p>
            <a:r>
              <a:rPr lang="en-US" altLang="ko-KR" sz="600" dirty="0">
                <a:latin typeface="나눔스퀘어 네오 Light" panose="00000400000000000000" pitchFamily="2" charset="-127"/>
                <a:ea typeface="나눔스퀘어 네오 Light" panose="00000400000000000000" pitchFamily="2" charset="-127"/>
              </a:rPr>
              <a:t>Steven I. Ross, Michael Muller, Fernando Martinez, Stephanie </a:t>
            </a:r>
            <a:r>
              <a:rPr lang="en-US" altLang="ko-KR" sz="600" dirty="0" err="1">
                <a:latin typeface="나눔스퀘어 네오 Light" panose="00000400000000000000" pitchFamily="2" charset="-127"/>
                <a:ea typeface="나눔스퀘어 네오 Light" panose="00000400000000000000" pitchFamily="2" charset="-127"/>
              </a:rPr>
              <a:t>Houde</a:t>
            </a:r>
            <a:r>
              <a:rPr lang="en-US" altLang="ko-KR" sz="600" dirty="0">
                <a:latin typeface="나눔스퀘어 네오 Light" panose="00000400000000000000" pitchFamily="2" charset="-127"/>
                <a:ea typeface="나눔스퀘어 네오 Light" panose="00000400000000000000" pitchFamily="2" charset="-127"/>
              </a:rPr>
              <a:t>, Justin D. Weisz. (2023). </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A Case Study in Engineering a Conversational Programming Assistant's Persona</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 University of Cornell.</a:t>
            </a:r>
          </a:p>
          <a:p>
            <a:r>
              <a:rPr lang="en-US" altLang="ko-KR" sz="600" dirty="0">
                <a:latin typeface="나눔스퀘어 네오 Light" panose="00000400000000000000" pitchFamily="2" charset="-127"/>
                <a:ea typeface="나눔스퀘어 네오 Light" panose="00000400000000000000" pitchFamily="2" charset="-127"/>
              </a:rPr>
              <a:t>Steven I. Ross, Michael Muller, Fernando Martinez, Stephanie </a:t>
            </a:r>
            <a:r>
              <a:rPr lang="en-US" altLang="ko-KR" sz="600" dirty="0" err="1">
                <a:latin typeface="나눔스퀘어 네오 Light" panose="00000400000000000000" pitchFamily="2" charset="-127"/>
                <a:ea typeface="나눔스퀘어 네오 Light" panose="00000400000000000000" pitchFamily="2" charset="-127"/>
              </a:rPr>
              <a:t>Houde</a:t>
            </a:r>
            <a:r>
              <a:rPr lang="en-US" altLang="ko-KR" sz="600" dirty="0">
                <a:latin typeface="나눔스퀘어 네오 Light" panose="00000400000000000000" pitchFamily="2" charset="-127"/>
                <a:ea typeface="나눔스퀘어 네오 Light" panose="00000400000000000000" pitchFamily="2" charset="-127"/>
              </a:rPr>
              <a:t>, Justin D. Weisz. (2022). </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Rethinking the Role of Demonstrations: What Makes In-Context Learning Work?</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 University of Cornell.</a:t>
            </a:r>
          </a:p>
          <a:p>
            <a:r>
              <a:rPr lang="en-US" altLang="ko-KR" sz="600" dirty="0">
                <a:latin typeface="나눔스퀘어 네오 Light" panose="00000400000000000000" pitchFamily="2" charset="-127"/>
                <a:ea typeface="나눔스퀘어 네오 Light" panose="00000400000000000000" pitchFamily="2" charset="-127"/>
              </a:rPr>
              <a:t> </a:t>
            </a:r>
          </a:p>
        </p:txBody>
      </p:sp>
      <p:sp>
        <p:nvSpPr>
          <p:cNvPr id="19" name="사각형: 둥근 모서리 18">
            <a:extLst>
              <a:ext uri="{FF2B5EF4-FFF2-40B4-BE49-F238E27FC236}">
                <a16:creationId xmlns:a16="http://schemas.microsoft.com/office/drawing/2014/main" id="{3B147808-2EC1-488B-574D-E4DB5F8707E0}"/>
              </a:ext>
            </a:extLst>
          </p:cNvPr>
          <p:cNvSpPr/>
          <p:nvPr/>
        </p:nvSpPr>
        <p:spPr>
          <a:xfrm>
            <a:off x="4686976" y="1497150"/>
            <a:ext cx="2846049" cy="111992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C97F74B-11AD-1326-EB99-F822682B3883}"/>
              </a:ext>
            </a:extLst>
          </p:cNvPr>
          <p:cNvPicPr>
            <a:picLocks noChangeAspect="1"/>
          </p:cNvPicPr>
          <p:nvPr/>
        </p:nvPicPr>
        <p:blipFill rotWithShape="1">
          <a:blip r:embed="rId5"/>
          <a:srcRect l="6080" t="27685" r="6080" b="27685"/>
          <a:stretch/>
        </p:blipFill>
        <p:spPr>
          <a:xfrm>
            <a:off x="6570920" y="4287446"/>
            <a:ext cx="718296" cy="273470"/>
          </a:xfrm>
          <a:prstGeom prst="rect">
            <a:avLst/>
          </a:prstGeom>
        </p:spPr>
      </p:pic>
      <p:sp>
        <p:nvSpPr>
          <p:cNvPr id="30" name="TextBox 29">
            <a:extLst>
              <a:ext uri="{FF2B5EF4-FFF2-40B4-BE49-F238E27FC236}">
                <a16:creationId xmlns:a16="http://schemas.microsoft.com/office/drawing/2014/main" id="{0DB5887D-C193-12AD-E0D0-255A3119633B}"/>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챗봇</a:t>
            </a:r>
            <a:r>
              <a:rPr lang="ko-KR" altLang="en-US" sz="1200" dirty="0">
                <a:latin typeface="나눔스퀘어 네오 Light" panose="00000400000000000000" pitchFamily="2" charset="-127"/>
                <a:ea typeface="나눔스퀘어 네오 Light" panose="00000400000000000000" pitchFamily="2" charset="-127"/>
              </a:rPr>
              <a:t> 모델</a:t>
            </a:r>
          </a:p>
        </p:txBody>
      </p:sp>
      <p:pic>
        <p:nvPicPr>
          <p:cNvPr id="3084" name="Picture 12">
            <a:extLst>
              <a:ext uri="{FF2B5EF4-FFF2-40B4-BE49-F238E27FC236}">
                <a16:creationId xmlns:a16="http://schemas.microsoft.com/office/drawing/2014/main" id="{88651FB8-D5EB-42FF-3096-230FEF53FE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920" y="156566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C9301B5-55EE-3E3C-4234-B3523A4D7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677" y="156566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1" name="사각형: 둥근 모서리 40">
            <a:extLst>
              <a:ext uri="{FF2B5EF4-FFF2-40B4-BE49-F238E27FC236}">
                <a16:creationId xmlns:a16="http://schemas.microsoft.com/office/drawing/2014/main" id="{E1B21040-D175-BC79-3B65-20222114F2AC}"/>
              </a:ext>
            </a:extLst>
          </p:cNvPr>
          <p:cNvSpPr/>
          <p:nvPr/>
        </p:nvSpPr>
        <p:spPr>
          <a:xfrm>
            <a:off x="4516024" y="983569"/>
            <a:ext cx="3297362" cy="303349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F01B542C-EEB7-869F-CC94-0285A66C2E3C}"/>
              </a:ext>
            </a:extLst>
          </p:cNvPr>
          <p:cNvSpPr txBox="1"/>
          <p:nvPr/>
        </p:nvSpPr>
        <p:spPr>
          <a:xfrm>
            <a:off x="4963800" y="1016496"/>
            <a:ext cx="2401810" cy="338554"/>
          </a:xfrm>
          <a:prstGeom prst="rect">
            <a:avLst/>
          </a:prstGeom>
          <a:noFill/>
        </p:spPr>
        <p:txBody>
          <a:bodyPr wrap="square" rtlCol="0">
            <a:spAutoFit/>
          </a:bodyPr>
          <a:lstStyle>
            <a:defPPr>
              <a:defRPr lang="ko-KR"/>
            </a:defPPr>
            <a:lvl1pPr algn="ctr">
              <a:defRPr sz="1600">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dirty="0"/>
              <a:t>Persona(</a:t>
            </a:r>
            <a:r>
              <a:rPr lang="ko-KR" altLang="en-US" dirty="0" err="1"/>
              <a:t>퍼소나</a:t>
            </a:r>
            <a:r>
              <a:rPr lang="en-US" altLang="ko-KR" dirty="0"/>
              <a:t>)</a:t>
            </a:r>
            <a:endParaRPr lang="ko-KR" altLang="en-US" dirty="0"/>
          </a:p>
        </p:txBody>
      </p:sp>
      <p:sp>
        <p:nvSpPr>
          <p:cNvPr id="43" name="사각형: 둥근 모서리 42">
            <a:extLst>
              <a:ext uri="{FF2B5EF4-FFF2-40B4-BE49-F238E27FC236}">
                <a16:creationId xmlns:a16="http://schemas.microsoft.com/office/drawing/2014/main" id="{BFE51599-7838-BC0D-7018-828EEB59887E}"/>
              </a:ext>
            </a:extLst>
          </p:cNvPr>
          <p:cNvSpPr/>
          <p:nvPr/>
        </p:nvSpPr>
        <p:spPr>
          <a:xfrm>
            <a:off x="8521256" y="983570"/>
            <a:ext cx="3297362" cy="303089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68039F7A-CFDA-8FB1-905E-FD7F74477AB3}"/>
              </a:ext>
            </a:extLst>
          </p:cNvPr>
          <p:cNvSpPr txBox="1"/>
          <p:nvPr/>
        </p:nvSpPr>
        <p:spPr>
          <a:xfrm>
            <a:off x="4982820" y="2760207"/>
            <a:ext cx="2392315" cy="461665"/>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특정 인물의 성격</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특성</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스타일을 반영하여 텍스트 생성</a:t>
            </a:r>
          </a:p>
        </p:txBody>
      </p:sp>
      <p:pic>
        <p:nvPicPr>
          <p:cNvPr id="45" name="그래픽 44" descr="확인 표시 단색으로 채워진">
            <a:extLst>
              <a:ext uri="{FF2B5EF4-FFF2-40B4-BE49-F238E27FC236}">
                <a16:creationId xmlns:a16="http://schemas.microsoft.com/office/drawing/2014/main" id="{93D26E49-DC49-193F-A5FD-89CF2F5B1A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2888189"/>
            <a:ext cx="180000" cy="180000"/>
          </a:xfrm>
          <a:prstGeom prst="rect">
            <a:avLst/>
          </a:prstGeom>
        </p:spPr>
      </p:pic>
      <p:sp>
        <p:nvSpPr>
          <p:cNvPr id="46" name="TextBox 45">
            <a:extLst>
              <a:ext uri="{FF2B5EF4-FFF2-40B4-BE49-F238E27FC236}">
                <a16:creationId xmlns:a16="http://schemas.microsoft.com/office/drawing/2014/main" id="{66EC1D15-9C65-2DBC-CA82-97678139528A}"/>
              </a:ext>
            </a:extLst>
          </p:cNvPr>
          <p:cNvSpPr txBox="1"/>
          <p:nvPr/>
        </p:nvSpPr>
        <p:spPr>
          <a:xfrm>
            <a:off x="4988919" y="3681116"/>
            <a:ext cx="2686371"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예시</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의사로서 운동 처방을  답변해줘</a:t>
            </a:r>
            <a:endParaRPr lang="en-US" altLang="ko-KR" sz="1200" dirty="0">
              <a:latin typeface="나눔스퀘어 네오 Regular" panose="00000500000000000000" pitchFamily="2" charset="-127"/>
              <a:ea typeface="나눔스퀘어 네오 Regular" panose="00000500000000000000" pitchFamily="2" charset="-127"/>
            </a:endParaRPr>
          </a:p>
        </p:txBody>
      </p:sp>
      <p:cxnSp>
        <p:nvCxnSpPr>
          <p:cNvPr id="51" name="직선 연결선 50">
            <a:extLst>
              <a:ext uri="{FF2B5EF4-FFF2-40B4-BE49-F238E27FC236}">
                <a16:creationId xmlns:a16="http://schemas.microsoft.com/office/drawing/2014/main" id="{A6C2D845-79ED-DF8D-1415-A9CC05206A40}"/>
              </a:ext>
            </a:extLst>
          </p:cNvPr>
          <p:cNvCxnSpPr>
            <a:cxnSpLocks/>
          </p:cNvCxnSpPr>
          <p:nvPr/>
        </p:nvCxnSpPr>
        <p:spPr>
          <a:xfrm>
            <a:off x="4719356" y="1406510"/>
            <a:ext cx="284604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E20A86D-19DC-1184-9197-50987B8C03E6}"/>
              </a:ext>
            </a:extLst>
          </p:cNvPr>
          <p:cNvCxnSpPr>
            <a:cxnSpLocks/>
          </p:cNvCxnSpPr>
          <p:nvPr/>
        </p:nvCxnSpPr>
        <p:spPr>
          <a:xfrm>
            <a:off x="8799327" y="1406510"/>
            <a:ext cx="284604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4" name="Picture 22">
            <a:extLst>
              <a:ext uri="{FF2B5EF4-FFF2-40B4-BE49-F238E27FC236}">
                <a16:creationId xmlns:a16="http://schemas.microsoft.com/office/drawing/2014/main" id="{82F7C461-BC45-9383-0986-BA657366B1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3812" y="234900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2">
            <a:extLst>
              <a:ext uri="{FF2B5EF4-FFF2-40B4-BE49-F238E27FC236}">
                <a16:creationId xmlns:a16="http://schemas.microsoft.com/office/drawing/2014/main" id="{7135F649-F177-728C-EA7A-842469B60E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8329" y="2361804"/>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1F7F943-BEA5-C483-558F-4C49A7D501E9}"/>
              </a:ext>
            </a:extLst>
          </p:cNvPr>
          <p:cNvSpPr txBox="1"/>
          <p:nvPr/>
        </p:nvSpPr>
        <p:spPr>
          <a:xfrm>
            <a:off x="9023612" y="1016496"/>
            <a:ext cx="2401810" cy="338554"/>
          </a:xfrm>
          <a:prstGeom prst="rect">
            <a:avLst/>
          </a:prstGeom>
          <a:noFill/>
        </p:spPr>
        <p:txBody>
          <a:bodyPr wrap="square" rtlCol="0">
            <a:spAutoFit/>
          </a:bodyPr>
          <a:lstStyle>
            <a:defPPr>
              <a:defRPr lang="ko-KR"/>
            </a:defPPr>
            <a:lvl1pPr algn="ctr">
              <a:defRPr sz="1600">
                <a:highlight>
                  <a:srgbClr val="A9D18E"/>
                </a:highlight>
                <a:latin typeface="나눔스퀘어 네오 Bold" panose="00000800000000000000" pitchFamily="2" charset="-127"/>
                <a:ea typeface="나눔스퀘어 네오 Bold" panose="00000800000000000000" pitchFamily="2" charset="-127"/>
              </a:defRPr>
            </a:lvl1pPr>
          </a:lstStyle>
          <a:p>
            <a:r>
              <a:rPr lang="ko-KR" altLang="en-US"/>
              <a:t>사용자 입력</a:t>
            </a:r>
            <a:r>
              <a:rPr lang="en-US" altLang="ko-KR" dirty="0"/>
              <a:t>(Input)</a:t>
            </a:r>
            <a:endParaRPr lang="ko-KR" altLang="en-US" dirty="0"/>
          </a:p>
        </p:txBody>
      </p:sp>
      <p:sp>
        <p:nvSpPr>
          <p:cNvPr id="57" name="TextBox 56">
            <a:extLst>
              <a:ext uri="{FF2B5EF4-FFF2-40B4-BE49-F238E27FC236}">
                <a16:creationId xmlns:a16="http://schemas.microsoft.com/office/drawing/2014/main" id="{6CB6F2DA-15E0-4E5E-24BC-B1580240F485}"/>
              </a:ext>
            </a:extLst>
          </p:cNvPr>
          <p:cNvSpPr txBox="1"/>
          <p:nvPr/>
        </p:nvSpPr>
        <p:spPr>
          <a:xfrm>
            <a:off x="9322453" y="3337720"/>
            <a:ext cx="1346727"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쉽고 간편한 입력</a:t>
            </a:r>
          </a:p>
        </p:txBody>
      </p:sp>
      <p:sp>
        <p:nvSpPr>
          <p:cNvPr id="59" name="TextBox 58">
            <a:extLst>
              <a:ext uri="{FF2B5EF4-FFF2-40B4-BE49-F238E27FC236}">
                <a16:creationId xmlns:a16="http://schemas.microsoft.com/office/drawing/2014/main" id="{DF8007AB-03C9-65BB-40EC-7B9CCAE556CC}"/>
              </a:ext>
            </a:extLst>
          </p:cNvPr>
          <p:cNvSpPr txBox="1"/>
          <p:nvPr/>
        </p:nvSpPr>
        <p:spPr>
          <a:xfrm>
            <a:off x="4951413" y="3275878"/>
            <a:ext cx="2686370"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인간적이고 개인화된 상호작용을 제공</a:t>
            </a:r>
          </a:p>
        </p:txBody>
      </p:sp>
      <p:pic>
        <p:nvPicPr>
          <p:cNvPr id="60" name="그래픽 59" descr="확인 표시 단색으로 채워진">
            <a:extLst>
              <a:ext uri="{FF2B5EF4-FFF2-40B4-BE49-F238E27FC236}">
                <a16:creationId xmlns:a16="http://schemas.microsoft.com/office/drawing/2014/main" id="{947B3BDD-4647-E733-2867-EAF32CF6EE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3309958"/>
            <a:ext cx="180000" cy="180000"/>
          </a:xfrm>
          <a:prstGeom prst="rect">
            <a:avLst/>
          </a:prstGeom>
        </p:spPr>
      </p:pic>
      <p:pic>
        <p:nvPicPr>
          <p:cNvPr id="61" name="그래픽 60" descr="확인 표시 단색으로 채워진">
            <a:extLst>
              <a:ext uri="{FF2B5EF4-FFF2-40B4-BE49-F238E27FC236}">
                <a16:creationId xmlns:a16="http://schemas.microsoft.com/office/drawing/2014/main" id="{4AF722C5-C5C2-43C6-721B-EA62B39B55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3731727"/>
            <a:ext cx="180000" cy="180000"/>
          </a:xfrm>
          <a:prstGeom prst="rect">
            <a:avLst/>
          </a:prstGeom>
        </p:spPr>
      </p:pic>
      <p:pic>
        <p:nvPicPr>
          <p:cNvPr id="63" name="그래픽 62" descr="확인 표시 단색으로 채워진">
            <a:extLst>
              <a:ext uri="{FF2B5EF4-FFF2-40B4-BE49-F238E27FC236}">
                <a16:creationId xmlns:a16="http://schemas.microsoft.com/office/drawing/2014/main" id="{270B342B-1040-D15A-290D-135E476F79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3343" y="3386219"/>
            <a:ext cx="180000" cy="180000"/>
          </a:xfrm>
          <a:prstGeom prst="rect">
            <a:avLst/>
          </a:prstGeom>
        </p:spPr>
      </p:pic>
      <p:sp>
        <p:nvSpPr>
          <p:cNvPr id="3072" name="TextBox 3071">
            <a:extLst>
              <a:ext uri="{FF2B5EF4-FFF2-40B4-BE49-F238E27FC236}">
                <a16:creationId xmlns:a16="http://schemas.microsoft.com/office/drawing/2014/main" id="{1EE13CBB-E6E2-077A-8B6A-B694080080B6}"/>
              </a:ext>
            </a:extLst>
          </p:cNvPr>
          <p:cNvSpPr txBox="1"/>
          <p:nvPr/>
        </p:nvSpPr>
        <p:spPr>
          <a:xfrm>
            <a:off x="9322453" y="3675581"/>
            <a:ext cx="2132068"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최대 추천 운동 개수 설정</a:t>
            </a:r>
          </a:p>
        </p:txBody>
      </p:sp>
      <p:sp>
        <p:nvSpPr>
          <p:cNvPr id="3073" name="TextBox 3072">
            <a:extLst>
              <a:ext uri="{FF2B5EF4-FFF2-40B4-BE49-F238E27FC236}">
                <a16:creationId xmlns:a16="http://schemas.microsoft.com/office/drawing/2014/main" id="{D8A2B04E-1353-50DD-D91B-22B32B12EFC9}"/>
              </a:ext>
            </a:extLst>
          </p:cNvPr>
          <p:cNvSpPr txBox="1"/>
          <p:nvPr/>
        </p:nvSpPr>
        <p:spPr>
          <a:xfrm>
            <a:off x="6720059" y="5031411"/>
            <a:ext cx="4812379" cy="307777"/>
          </a:xfrm>
          <a:prstGeom prst="rect">
            <a:avLst/>
          </a:prstGeom>
          <a:noFill/>
        </p:spPr>
        <p:txBody>
          <a:bodyPr wrap="square" rtlCol="0">
            <a:spAutoFit/>
          </a:bodyPr>
          <a:lstStyle/>
          <a:p>
            <a:r>
              <a:rPr lang="en-US" altLang="ko-KR" sz="14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400" dirty="0">
                <a:latin typeface="나눔스퀘어 네오 Bold" panose="00000800000000000000" pitchFamily="2" charset="-127"/>
                <a:ea typeface="나눔스퀘어 네오 Bold" panose="00000800000000000000" pitchFamily="2" charset="-127"/>
              </a:rPr>
              <a:t>로 사용자의 요구와 선호에 맞는 맞춤형 운동 추천</a:t>
            </a:r>
          </a:p>
        </p:txBody>
      </p:sp>
      <p:sp>
        <p:nvSpPr>
          <p:cNvPr id="3075" name="TextBox 3074">
            <a:extLst>
              <a:ext uri="{FF2B5EF4-FFF2-40B4-BE49-F238E27FC236}">
                <a16:creationId xmlns:a16="http://schemas.microsoft.com/office/drawing/2014/main" id="{BAA3E0E9-8894-C7AA-96C7-49D34318C3B5}"/>
              </a:ext>
            </a:extLst>
          </p:cNvPr>
          <p:cNvSpPr txBox="1"/>
          <p:nvPr/>
        </p:nvSpPr>
        <p:spPr>
          <a:xfrm>
            <a:off x="6638869" y="5457590"/>
            <a:ext cx="5371152"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누구나 </a:t>
            </a:r>
            <a:r>
              <a:rPr lang="en-US" altLang="ko-KR" sz="1400" dirty="0">
                <a:solidFill>
                  <a:srgbClr val="C00000"/>
                </a:solidFill>
                <a:latin typeface="나눔스퀘어 네오 Bold" panose="00000800000000000000" pitchFamily="2" charset="-127"/>
                <a:ea typeface="나눔스퀘어 네오 Bold" panose="00000800000000000000" pitchFamily="2" charset="-127"/>
              </a:rPr>
              <a:t>Bard API</a:t>
            </a:r>
            <a:r>
              <a:rPr lang="ko-KR" altLang="en-US" sz="1400" dirty="0">
                <a:latin typeface="나눔스퀘어 네오 Bold" panose="00000800000000000000" pitchFamily="2" charset="-127"/>
                <a:ea typeface="나눔스퀘어 네오 Bold" panose="00000800000000000000" pitchFamily="2" charset="-127"/>
              </a:rPr>
              <a:t>를 사용하면 무료로 온라인에서 맞춤형 운동 추천</a:t>
            </a:r>
          </a:p>
        </p:txBody>
      </p:sp>
      <p:sp>
        <p:nvSpPr>
          <p:cNvPr id="38" name="사각형: 둥근 모서리 37">
            <a:extLst>
              <a:ext uri="{FF2B5EF4-FFF2-40B4-BE49-F238E27FC236}">
                <a16:creationId xmlns:a16="http://schemas.microsoft.com/office/drawing/2014/main" id="{181AC095-8620-6416-3D07-EB06035AD1CD}"/>
              </a:ext>
            </a:extLst>
          </p:cNvPr>
          <p:cNvSpPr/>
          <p:nvPr/>
        </p:nvSpPr>
        <p:spPr>
          <a:xfrm>
            <a:off x="2770119" y="2019868"/>
            <a:ext cx="720000" cy="720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120252B2-83EE-FE7D-655E-83BF26CC1EE3}"/>
              </a:ext>
            </a:extLst>
          </p:cNvPr>
          <p:cNvSpPr/>
          <p:nvPr/>
        </p:nvSpPr>
        <p:spPr>
          <a:xfrm>
            <a:off x="496425" y="1485774"/>
            <a:ext cx="1800000" cy="180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직선 연결선 15">
            <a:extLst>
              <a:ext uri="{FF2B5EF4-FFF2-40B4-BE49-F238E27FC236}">
                <a16:creationId xmlns:a16="http://schemas.microsoft.com/office/drawing/2014/main" id="{C94FF6AE-F351-4377-9F3B-0A1EE3C34692}"/>
              </a:ext>
            </a:extLst>
          </p:cNvPr>
          <p:cNvCxnSpPr>
            <a:cxnSpLocks/>
          </p:cNvCxnSpPr>
          <p:nvPr/>
        </p:nvCxnSpPr>
        <p:spPr>
          <a:xfrm>
            <a:off x="562092" y="1406510"/>
            <a:ext cx="300842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973555" y="1016387"/>
            <a:ext cx="2119828" cy="338554"/>
          </a:xfrm>
          <a:prstGeom prst="rect">
            <a:avLst/>
          </a:prstGeom>
          <a:noFill/>
        </p:spPr>
        <p:txBody>
          <a:bodyPr wrap="square" rtlCol="0">
            <a:spAutoFit/>
          </a:bodyPr>
          <a:lstStyle/>
          <a:p>
            <a:pPr algn="ctr"/>
            <a:r>
              <a:rPr lang="en-US" altLang="ko-KR" sz="1600" dirty="0">
                <a:highlight>
                  <a:srgbClr val="A9D18E"/>
                </a:highlight>
                <a:latin typeface="나눔스퀘어 네오 Bold" panose="00000800000000000000" pitchFamily="2" charset="-127"/>
                <a:ea typeface="나눔스퀘어 네오 Bold" panose="00000800000000000000" pitchFamily="2" charset="-127"/>
              </a:rPr>
              <a:t>Few shot learning</a:t>
            </a:r>
            <a:endParaRPr lang="ko-KR" altLang="en-US" sz="1600" dirty="0">
              <a:highlight>
                <a:srgbClr val="A9D18E"/>
              </a:highlight>
              <a:latin typeface="나눔스퀘어 네오 Bold" panose="00000800000000000000" pitchFamily="2" charset="-127"/>
              <a:ea typeface="나눔스퀘어 네오 Bold" panose="00000800000000000000" pitchFamily="2" charset="-127"/>
            </a:endParaRPr>
          </a:p>
        </p:txBody>
      </p:sp>
      <p:sp>
        <p:nvSpPr>
          <p:cNvPr id="8" name="TextBox 7">
            <a:extLst>
              <a:ext uri="{FF2B5EF4-FFF2-40B4-BE49-F238E27FC236}">
                <a16:creationId xmlns:a16="http://schemas.microsoft.com/office/drawing/2014/main" id="{B9FF8E9C-4D02-F96E-BF14-1957374FB721}"/>
              </a:ext>
            </a:extLst>
          </p:cNvPr>
          <p:cNvSpPr txBox="1"/>
          <p:nvPr/>
        </p:nvSpPr>
        <p:spPr>
          <a:xfrm>
            <a:off x="1000908" y="3382068"/>
            <a:ext cx="2481112"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소량의 예시로 학습 및 높은 성능</a:t>
            </a:r>
          </a:p>
        </p:txBody>
      </p:sp>
      <p:pic>
        <p:nvPicPr>
          <p:cNvPr id="28" name="그래픽 27" descr="확인 표시 단색으로 채워진">
            <a:extLst>
              <a:ext uri="{FF2B5EF4-FFF2-40B4-BE49-F238E27FC236}">
                <a16:creationId xmlns:a16="http://schemas.microsoft.com/office/drawing/2014/main" id="{5C87671F-2530-A275-0990-E0030AE6B6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654" y="3430567"/>
            <a:ext cx="180000" cy="180000"/>
          </a:xfrm>
          <a:prstGeom prst="rect">
            <a:avLst/>
          </a:prstGeom>
        </p:spPr>
      </p:pic>
      <p:pic>
        <p:nvPicPr>
          <p:cNvPr id="3074" name="Picture 2">
            <a:extLst>
              <a:ext uri="{FF2B5EF4-FFF2-40B4-BE49-F238E27FC236}">
                <a16:creationId xmlns:a16="http://schemas.microsoft.com/office/drawing/2014/main" id="{50D30821-7851-5E3B-BA9A-E397C2189D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562" y="16188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A0800B2-B4FA-66E2-4DBC-A1E6089FE8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8737" y="162707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562111-8C5D-0BC6-9D7C-04471DF42E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7658" y="247541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446D274-4869-7711-1303-4621E9B95C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562" y="248178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9A9D8D7B-ED1A-8163-A612-9673B7F9E7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4437" y="2092016"/>
            <a:ext cx="624999" cy="62499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162B797-597F-1A8C-4320-693625C34FF1}"/>
              </a:ext>
            </a:extLst>
          </p:cNvPr>
          <p:cNvSpPr txBox="1"/>
          <p:nvPr/>
        </p:nvSpPr>
        <p:spPr>
          <a:xfrm>
            <a:off x="2661778" y="2790821"/>
            <a:ext cx="999962"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개 예측</a:t>
            </a:r>
          </a:p>
        </p:txBody>
      </p:sp>
      <p:pic>
        <p:nvPicPr>
          <p:cNvPr id="39" name="Picture 20">
            <a:extLst>
              <a:ext uri="{FF2B5EF4-FFF2-40B4-BE49-F238E27FC236}">
                <a16:creationId xmlns:a16="http://schemas.microsoft.com/office/drawing/2014/main" id="{EC19DAD2-6C72-A4E5-42CE-2DDEC5B63B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5549" y="226234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40" name="사각형: 둥근 모서리 39">
            <a:extLst>
              <a:ext uri="{FF2B5EF4-FFF2-40B4-BE49-F238E27FC236}">
                <a16:creationId xmlns:a16="http://schemas.microsoft.com/office/drawing/2014/main" id="{F6B8997B-3584-EE4B-8BB1-0D53BE7482DF}"/>
              </a:ext>
            </a:extLst>
          </p:cNvPr>
          <p:cNvSpPr/>
          <p:nvPr/>
        </p:nvSpPr>
        <p:spPr>
          <a:xfrm>
            <a:off x="336000" y="983569"/>
            <a:ext cx="3464981" cy="303349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82087C7A-FC36-2346-9E12-AD7ADCBF0FA3}"/>
              </a:ext>
            </a:extLst>
          </p:cNvPr>
          <p:cNvSpPr txBox="1"/>
          <p:nvPr/>
        </p:nvSpPr>
        <p:spPr>
          <a:xfrm>
            <a:off x="353417" y="3689830"/>
            <a:ext cx="3433000" cy="253916"/>
          </a:xfrm>
          <a:prstGeom prst="rect">
            <a:avLst/>
          </a:prstGeom>
          <a:noFill/>
        </p:spPr>
        <p:txBody>
          <a:bodyPr wrap="square" rtlCol="0">
            <a:spAutoFit/>
          </a:bodyPr>
          <a:lstStyle/>
          <a:p>
            <a:r>
              <a:rPr lang="en-US" altLang="ko-KR" sz="1050" dirty="0">
                <a:latin typeface="나눔스퀘어 네오 Regular" panose="00000500000000000000" pitchFamily="2" charset="-127"/>
                <a:ea typeface="나눔스퀘어 네오 Regular" panose="00000500000000000000" pitchFamily="2" charset="-127"/>
              </a:rPr>
              <a:t>(</a:t>
            </a:r>
            <a:r>
              <a:rPr lang="ko-KR" altLang="en-US" sz="1050" dirty="0">
                <a:latin typeface="나눔스퀘어 네오 Regular" panose="00000500000000000000" pitchFamily="2" charset="-127"/>
                <a:ea typeface="나눔스퀘어 네오 Regular" panose="00000500000000000000" pitchFamily="2" charset="-127"/>
              </a:rPr>
              <a:t>제공된 예시를 바탕으로 새로운 입력에 대한 적절한 출력</a:t>
            </a:r>
            <a:r>
              <a:rPr lang="en-US" altLang="ko-KR" sz="1050" dirty="0">
                <a:latin typeface="나눔스퀘어 네오 Regular" panose="00000500000000000000" pitchFamily="2" charset="-127"/>
                <a:ea typeface="나눔스퀘어 네오 Regular" panose="00000500000000000000" pitchFamily="2" charset="-127"/>
              </a:rPr>
              <a:t>)</a:t>
            </a:r>
            <a:endParaRPr lang="ko-KR" altLang="en-US" sz="1050" dirty="0">
              <a:latin typeface="나눔스퀘어 네오 Regular" panose="00000500000000000000" pitchFamily="2" charset="-127"/>
              <a:ea typeface="나눔스퀘어 네오 Regular" panose="00000500000000000000" pitchFamily="2" charset="-127"/>
            </a:endParaRPr>
          </a:p>
        </p:txBody>
      </p:sp>
      <p:sp>
        <p:nvSpPr>
          <p:cNvPr id="3087" name="TextBox 3086">
            <a:extLst>
              <a:ext uri="{FF2B5EF4-FFF2-40B4-BE49-F238E27FC236}">
                <a16:creationId xmlns:a16="http://schemas.microsoft.com/office/drawing/2014/main" id="{4B369486-FADA-CDA4-53BD-07917EB3AE58}"/>
              </a:ext>
            </a:extLst>
          </p:cNvPr>
          <p:cNvSpPr txBox="1"/>
          <p:nvPr/>
        </p:nvSpPr>
        <p:spPr>
          <a:xfrm>
            <a:off x="1414953" y="2995630"/>
            <a:ext cx="756038" cy="276999"/>
          </a:xfrm>
          <a:prstGeom prst="rect">
            <a:avLst/>
          </a:prstGeom>
          <a:noFill/>
        </p:spPr>
        <p:txBody>
          <a:bodyPr wrap="square" rtlCol="0">
            <a:spAutoFit/>
          </a:bodyPr>
          <a:lstStyle/>
          <a:p>
            <a:pPr algn="ctr"/>
            <a:r>
              <a:rPr lang="ko-KR" altLang="en-US" sz="1200">
                <a:latin typeface="나눔스퀘어 네오 Regular" panose="00000500000000000000" pitchFamily="2" charset="-127"/>
                <a:ea typeface="나눔스퀘어 네오 Regular" panose="00000500000000000000" pitchFamily="2" charset="-127"/>
              </a:rPr>
              <a:t>개</a:t>
            </a:r>
            <a:endParaRPr lang="ko-KR" altLang="en-US" sz="1200" dirty="0">
              <a:latin typeface="나눔스퀘어 네오 Regular" panose="00000500000000000000" pitchFamily="2" charset="-127"/>
              <a:ea typeface="나눔스퀘어 네오 Regular" panose="00000500000000000000" pitchFamily="2" charset="-127"/>
            </a:endParaRPr>
          </a:p>
        </p:txBody>
      </p:sp>
      <p:sp>
        <p:nvSpPr>
          <p:cNvPr id="3089" name="TextBox 3088">
            <a:extLst>
              <a:ext uri="{FF2B5EF4-FFF2-40B4-BE49-F238E27FC236}">
                <a16:creationId xmlns:a16="http://schemas.microsoft.com/office/drawing/2014/main" id="{E1A4209B-B2F1-E4D0-7D8C-087287ED28F3}"/>
              </a:ext>
            </a:extLst>
          </p:cNvPr>
          <p:cNvSpPr txBox="1"/>
          <p:nvPr/>
        </p:nvSpPr>
        <p:spPr>
          <a:xfrm>
            <a:off x="1414953" y="2115655"/>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0" name="TextBox 3089">
            <a:extLst>
              <a:ext uri="{FF2B5EF4-FFF2-40B4-BE49-F238E27FC236}">
                <a16:creationId xmlns:a16="http://schemas.microsoft.com/office/drawing/2014/main" id="{7A33258E-BCA4-0631-EB99-8270710F382F}"/>
              </a:ext>
            </a:extLst>
          </p:cNvPr>
          <p:cNvSpPr txBox="1"/>
          <p:nvPr/>
        </p:nvSpPr>
        <p:spPr>
          <a:xfrm>
            <a:off x="562092" y="2115655"/>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1" name="TextBox 3090">
            <a:extLst>
              <a:ext uri="{FF2B5EF4-FFF2-40B4-BE49-F238E27FC236}">
                <a16:creationId xmlns:a16="http://schemas.microsoft.com/office/drawing/2014/main" id="{EF6D88D8-D1E7-94C2-EF64-5E29EF4BC141}"/>
              </a:ext>
            </a:extLst>
          </p:cNvPr>
          <p:cNvSpPr txBox="1"/>
          <p:nvPr/>
        </p:nvSpPr>
        <p:spPr>
          <a:xfrm>
            <a:off x="571888" y="2995630"/>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3" name="TextBox 3092">
            <a:extLst>
              <a:ext uri="{FF2B5EF4-FFF2-40B4-BE49-F238E27FC236}">
                <a16:creationId xmlns:a16="http://schemas.microsoft.com/office/drawing/2014/main" id="{30B56AFD-C955-690A-4ECC-6616076E089D}"/>
              </a:ext>
            </a:extLst>
          </p:cNvPr>
          <p:cNvSpPr txBox="1"/>
          <p:nvPr/>
        </p:nvSpPr>
        <p:spPr>
          <a:xfrm>
            <a:off x="4886374" y="2311942"/>
            <a:ext cx="109991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헬스 트레이너</a:t>
            </a:r>
          </a:p>
        </p:txBody>
      </p:sp>
      <p:sp>
        <p:nvSpPr>
          <p:cNvPr id="3094" name="TextBox 3093">
            <a:extLst>
              <a:ext uri="{FF2B5EF4-FFF2-40B4-BE49-F238E27FC236}">
                <a16:creationId xmlns:a16="http://schemas.microsoft.com/office/drawing/2014/main" id="{DD6A0E8C-5EED-C94B-8F8E-9C62B06E543D}"/>
              </a:ext>
            </a:extLst>
          </p:cNvPr>
          <p:cNvSpPr txBox="1"/>
          <p:nvPr/>
        </p:nvSpPr>
        <p:spPr>
          <a:xfrm>
            <a:off x="6277456" y="2311942"/>
            <a:ext cx="1099918" cy="276999"/>
          </a:xfrm>
          <a:prstGeom prst="rect">
            <a:avLst/>
          </a:prstGeom>
          <a:noFill/>
        </p:spPr>
        <p:txBody>
          <a:bodyPr wrap="square" rtlCol="0">
            <a:spAutoFit/>
          </a:bodyPr>
          <a:lstStyle/>
          <a:p>
            <a:pPr algn="ctr"/>
            <a:r>
              <a:rPr lang="ko-KR" altLang="en-US" sz="1200">
                <a:latin typeface="나눔스퀘어 네오 Regular" panose="00000500000000000000" pitchFamily="2" charset="-127"/>
                <a:ea typeface="나눔스퀘어 네오 Regular" panose="00000500000000000000" pitchFamily="2" charset="-127"/>
              </a:rPr>
              <a:t>의사</a:t>
            </a:r>
            <a:endParaRPr lang="ko-KR" altLang="en-US" sz="1200" dirty="0">
              <a:latin typeface="나눔스퀘어 네오 Regular" panose="00000500000000000000" pitchFamily="2" charset="-127"/>
              <a:ea typeface="나눔스퀘어 네오 Regular" panose="00000500000000000000" pitchFamily="2" charset="-127"/>
            </a:endParaRPr>
          </a:p>
        </p:txBody>
      </p:sp>
      <p:grpSp>
        <p:nvGrpSpPr>
          <p:cNvPr id="3097" name="그룹 3096">
            <a:extLst>
              <a:ext uri="{FF2B5EF4-FFF2-40B4-BE49-F238E27FC236}">
                <a16:creationId xmlns:a16="http://schemas.microsoft.com/office/drawing/2014/main" id="{A260D4DF-022D-4805-1A64-FA6A0B94BFCE}"/>
              </a:ext>
            </a:extLst>
          </p:cNvPr>
          <p:cNvGrpSpPr/>
          <p:nvPr/>
        </p:nvGrpSpPr>
        <p:grpSpPr>
          <a:xfrm>
            <a:off x="7289216" y="6091983"/>
            <a:ext cx="5016098" cy="261730"/>
            <a:chOff x="7050044" y="336063"/>
            <a:chExt cx="5050004" cy="261730"/>
          </a:xfrm>
        </p:grpSpPr>
        <p:sp>
          <p:nvSpPr>
            <p:cNvPr id="3095" name="TextBox 3094">
              <a:extLst>
                <a:ext uri="{FF2B5EF4-FFF2-40B4-BE49-F238E27FC236}">
                  <a16:creationId xmlns:a16="http://schemas.microsoft.com/office/drawing/2014/main" id="{9F1C62F9-CC69-1B31-2A8D-C8F928D6C676}"/>
                </a:ext>
              </a:extLst>
            </p:cNvPr>
            <p:cNvSpPr txBox="1"/>
            <p:nvPr/>
          </p:nvSpPr>
          <p:spPr>
            <a:xfrm>
              <a:off x="7700943" y="336063"/>
              <a:ext cx="4399105" cy="253916"/>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hlinkClick r:id="rId17"/>
                </a:rPr>
                <a:t>https://homepy-x9czsew7kciwjwrxnbmcbr.streamlit.app/</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3096" name="TextBox 3095">
              <a:extLst>
                <a:ext uri="{FF2B5EF4-FFF2-40B4-BE49-F238E27FC236}">
                  <a16:creationId xmlns:a16="http://schemas.microsoft.com/office/drawing/2014/main" id="{3848DA84-BFB0-FB88-3C92-B98BA49C7DBB}"/>
                </a:ext>
              </a:extLst>
            </p:cNvPr>
            <p:cNvSpPr txBox="1"/>
            <p:nvPr/>
          </p:nvSpPr>
          <p:spPr>
            <a:xfrm>
              <a:off x="7050044" y="336183"/>
              <a:ext cx="1353985" cy="261610"/>
            </a:xfrm>
            <a:prstGeom prst="rect">
              <a:avLst/>
            </a:prstGeom>
            <a:noFill/>
          </p:spPr>
          <p:txBody>
            <a:bodyPr wrap="square" rtlCol="0">
              <a:spAutoFit/>
            </a:bodyPr>
            <a:lstStyle/>
            <a:p>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링크</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grpSp>
      <p:pic>
        <p:nvPicPr>
          <p:cNvPr id="3100" name="그래픽 3099" descr="확인 표시 단색으로 채워진">
            <a:extLst>
              <a:ext uri="{FF2B5EF4-FFF2-40B4-BE49-F238E27FC236}">
                <a16:creationId xmlns:a16="http://schemas.microsoft.com/office/drawing/2014/main" id="{617ADD4C-9A38-4AE4-0584-E143053D1B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8017" y="3724080"/>
            <a:ext cx="180000" cy="180000"/>
          </a:xfrm>
          <a:prstGeom prst="rect">
            <a:avLst/>
          </a:prstGeom>
        </p:spPr>
      </p:pic>
      <p:pic>
        <p:nvPicPr>
          <p:cNvPr id="9" name="Picture 4">
            <a:extLst>
              <a:ext uri="{FF2B5EF4-FFF2-40B4-BE49-F238E27FC236}">
                <a16:creationId xmlns:a16="http://schemas.microsoft.com/office/drawing/2014/main" id="{1E18D269-A66F-B713-0A44-8AB66AF80F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5894705" y="414489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0B6A0C94-3169-E67B-DA95-7FCBA1E7E323}"/>
              </a:ext>
            </a:extLst>
          </p:cNvPr>
          <p:cNvPicPr>
            <a:picLocks noChangeAspect="1"/>
          </p:cNvPicPr>
          <p:nvPr/>
        </p:nvPicPr>
        <p:blipFill>
          <a:blip r:embed="rId19"/>
          <a:stretch>
            <a:fillRect/>
          </a:stretch>
        </p:blipFill>
        <p:spPr>
          <a:xfrm>
            <a:off x="8873549" y="1459939"/>
            <a:ext cx="2658889" cy="1774170"/>
          </a:xfrm>
          <a:prstGeom prst="rect">
            <a:avLst/>
          </a:prstGeom>
        </p:spPr>
      </p:pic>
      <p:pic>
        <p:nvPicPr>
          <p:cNvPr id="23" name="그래픽 22" descr="확인 표시 단색으로 채워진">
            <a:extLst>
              <a:ext uri="{FF2B5EF4-FFF2-40B4-BE49-F238E27FC236}">
                <a16:creationId xmlns:a16="http://schemas.microsoft.com/office/drawing/2014/main" id="{239EF438-1E7B-74B7-D8BB-0B4732A5CE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162" y="5034964"/>
            <a:ext cx="252000" cy="252000"/>
          </a:xfrm>
          <a:prstGeom prst="rect">
            <a:avLst/>
          </a:prstGeom>
        </p:spPr>
      </p:pic>
      <p:sp>
        <p:nvSpPr>
          <p:cNvPr id="25" name="TextBox 24">
            <a:extLst>
              <a:ext uri="{FF2B5EF4-FFF2-40B4-BE49-F238E27FC236}">
                <a16:creationId xmlns:a16="http://schemas.microsoft.com/office/drawing/2014/main" id="{2F552EE0-39D5-39EE-D393-CA6FD1706C8C}"/>
              </a:ext>
            </a:extLst>
          </p:cNvPr>
          <p:cNvSpPr txBox="1"/>
          <p:nvPr/>
        </p:nvSpPr>
        <p:spPr>
          <a:xfrm>
            <a:off x="1010433" y="5457590"/>
            <a:ext cx="5012737" cy="307777"/>
          </a:xfrm>
          <a:prstGeom prst="rect">
            <a:avLst/>
          </a:prstGeom>
          <a:noFill/>
        </p:spPr>
        <p:txBody>
          <a:bodyPr wrap="square" rtlCol="0">
            <a:spAutoFit/>
          </a:bodyPr>
          <a:lstStyle/>
          <a:p>
            <a:r>
              <a:rPr lang="ko-KR" altLang="en-US" sz="1400" dirty="0">
                <a:solidFill>
                  <a:srgbClr val="C00000"/>
                </a:solidFill>
                <a:latin typeface="나눔스퀘어 네오 Bold" panose="00000800000000000000" pitchFamily="2" charset="-127"/>
                <a:ea typeface="나눔스퀘어 네오 Bold" panose="00000800000000000000" pitchFamily="2" charset="-127"/>
              </a:rPr>
              <a:t>사용자 입력</a:t>
            </a:r>
            <a:r>
              <a:rPr lang="ko-KR" altLang="en-US" sz="1400" dirty="0">
                <a:latin typeface="나눔스퀘어 네오 Bold" panose="00000800000000000000" pitchFamily="2" charset="-127"/>
                <a:ea typeface="나눔스퀘어 네오 Bold" panose="00000800000000000000" pitchFamily="2" charset="-127"/>
              </a:rPr>
              <a:t>으로 사용자에게 개인화된 운동 추천</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성별</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연령대 등</a:t>
            </a:r>
            <a:r>
              <a:rPr lang="en-US" altLang="ko-KR" sz="1400" dirty="0">
                <a:latin typeface="나눔스퀘어 네오 Bold" panose="00000800000000000000" pitchFamily="2" charset="-127"/>
                <a:ea typeface="나눔스퀘어 네오 Bold" panose="00000800000000000000" pitchFamily="2" charset="-127"/>
              </a:rPr>
              <a:t>)</a:t>
            </a:r>
            <a:endParaRPr lang="ko-KR" altLang="en-US" sz="14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308B9199-03F6-40F7-6539-3D5F24E0943E}"/>
              </a:ext>
            </a:extLst>
          </p:cNvPr>
          <p:cNvSpPr txBox="1"/>
          <p:nvPr/>
        </p:nvSpPr>
        <p:spPr>
          <a:xfrm>
            <a:off x="2915754" y="543946"/>
            <a:ext cx="6526445" cy="246221"/>
          </a:xfrm>
          <a:prstGeom prst="rect">
            <a:avLst/>
          </a:prstGeom>
          <a:noFill/>
        </p:spPr>
        <p:txBody>
          <a:bodyPr wrap="square" rtlCol="0">
            <a:spAutoFit/>
          </a:bodyPr>
          <a:lstStyle/>
          <a:p>
            <a:pPr algn="ctr"/>
            <a:r>
              <a:rPr lang="en-US" altLang="ko-KR" sz="10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000" dirty="0">
                <a:latin typeface="나눔스퀘어 네오 Bold" panose="00000800000000000000" pitchFamily="2" charset="-127"/>
                <a:ea typeface="나눔스퀘어 네오 Bold" panose="00000800000000000000" pitchFamily="2" charset="-127"/>
              </a:rPr>
              <a:t>과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000" dirty="0">
                <a:latin typeface="나눔스퀘어 네오 Bold" panose="00000800000000000000" pitchFamily="2" charset="-127"/>
                <a:ea typeface="나눔스퀘어 네오 Bold" panose="00000800000000000000" pitchFamily="2" charset="-127"/>
              </a:rPr>
              <a:t>가 적용된 사용자 입력을</a:t>
            </a:r>
            <a:r>
              <a:rPr lang="en-US" altLang="ko-KR" sz="1000" dirty="0">
                <a:latin typeface="나눔스퀘어 네오 Bold" panose="00000800000000000000" pitchFamily="2" charset="-127"/>
                <a:ea typeface="나눔스퀘어 네오 Bold" panose="00000800000000000000" pitchFamily="2" charset="-127"/>
              </a:rPr>
              <a:t> Bard</a:t>
            </a:r>
            <a:r>
              <a:rPr lang="ko-KR" altLang="en-US" sz="1000" dirty="0">
                <a:latin typeface="나눔스퀘어 네오 Bold" panose="00000800000000000000" pitchFamily="2" charset="-127"/>
                <a:ea typeface="나눔스퀘어 네오 Bold" panose="00000800000000000000" pitchFamily="2" charset="-127"/>
              </a:rPr>
              <a:t> </a:t>
            </a:r>
            <a:r>
              <a:rPr lang="en-US" altLang="ko-KR" sz="1000" dirty="0">
                <a:latin typeface="나눔스퀘어 네오 Bold" panose="00000800000000000000" pitchFamily="2" charset="-127"/>
                <a:ea typeface="나눔스퀘어 네오 Bold" panose="00000800000000000000" pitchFamily="2" charset="-127"/>
              </a:rPr>
              <a:t>API</a:t>
            </a:r>
            <a:r>
              <a:rPr lang="ko-KR" altLang="en-US" sz="1000" dirty="0">
                <a:latin typeface="나눔스퀘어 네오 Bold" panose="00000800000000000000" pitchFamily="2" charset="-127"/>
                <a:ea typeface="나눔스퀘어 네오 Bold" panose="00000800000000000000" pitchFamily="2" charset="-127"/>
              </a:rPr>
              <a:t>에 전달</a:t>
            </a:r>
          </a:p>
        </p:txBody>
      </p:sp>
      <p:pic>
        <p:nvPicPr>
          <p:cNvPr id="33" name="그래픽 32" descr="확인 표시 단색으로 채워진">
            <a:extLst>
              <a:ext uri="{FF2B5EF4-FFF2-40B4-BE49-F238E27FC236}">
                <a16:creationId xmlns:a16="http://schemas.microsoft.com/office/drawing/2014/main" id="{6180A114-D30F-D123-1ECC-D9576371F6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162" y="5495595"/>
            <a:ext cx="252000" cy="252000"/>
          </a:xfrm>
          <a:prstGeom prst="rect">
            <a:avLst/>
          </a:prstGeom>
        </p:spPr>
      </p:pic>
      <p:pic>
        <p:nvPicPr>
          <p:cNvPr id="35" name="그래픽 34" descr="확인 표시 단색으로 채워진">
            <a:extLst>
              <a:ext uri="{FF2B5EF4-FFF2-40B4-BE49-F238E27FC236}">
                <a16:creationId xmlns:a16="http://schemas.microsoft.com/office/drawing/2014/main" id="{65DB6C09-489F-7257-EEBB-7C0C109D0D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8920" y="5034964"/>
            <a:ext cx="252000" cy="252000"/>
          </a:xfrm>
          <a:prstGeom prst="rect">
            <a:avLst/>
          </a:prstGeom>
        </p:spPr>
      </p:pic>
      <p:pic>
        <p:nvPicPr>
          <p:cNvPr id="36" name="그래픽 35" descr="확인 표시 단색으로 채워진">
            <a:extLst>
              <a:ext uri="{FF2B5EF4-FFF2-40B4-BE49-F238E27FC236}">
                <a16:creationId xmlns:a16="http://schemas.microsoft.com/office/drawing/2014/main" id="{5C2E2A30-8187-A191-2BD4-FD1761B030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8920" y="5495595"/>
            <a:ext cx="252000" cy="252000"/>
          </a:xfrm>
          <a:prstGeom prst="rect">
            <a:avLst/>
          </a:prstGeom>
        </p:spPr>
      </p:pic>
      <p:sp>
        <p:nvSpPr>
          <p:cNvPr id="48" name="TextBox 47">
            <a:extLst>
              <a:ext uri="{FF2B5EF4-FFF2-40B4-BE49-F238E27FC236}">
                <a16:creationId xmlns:a16="http://schemas.microsoft.com/office/drawing/2014/main" id="{E0819AD2-ABCA-CB5B-D6AB-F97B9FBDA032}"/>
              </a:ext>
            </a:extLst>
          </p:cNvPr>
          <p:cNvSpPr txBox="1"/>
          <p:nvPr/>
        </p:nvSpPr>
        <p:spPr>
          <a:xfrm>
            <a:off x="10220803" y="6305832"/>
            <a:ext cx="1808268" cy="230832"/>
          </a:xfrm>
          <a:prstGeom prst="rect">
            <a:avLst/>
          </a:prstGeom>
          <a:noFill/>
        </p:spPr>
        <p:txBody>
          <a:bodyPr wrap="square" rtlCol="0">
            <a:spAutoFit/>
          </a:bodyPr>
          <a:lstStyle/>
          <a:p>
            <a:r>
              <a:rPr lang="en-US" altLang="ko-KR" sz="900" dirty="0">
                <a:latin typeface="나눔스퀘어 네오 Bold" panose="00000800000000000000" pitchFamily="2" charset="-127"/>
                <a:ea typeface="나눔스퀘어 네오 Bold" panose="00000800000000000000" pitchFamily="2" charset="-127"/>
                <a:hlinkClick r:id="rId20"/>
              </a:rPr>
              <a:t>http://20.214.137.21:7777</a:t>
            </a:r>
            <a:endParaRPr lang="en-US" altLang="ko-KR" sz="900" dirty="0">
              <a:latin typeface="나눔스퀘어 네오 Bold" panose="00000800000000000000" pitchFamily="2" charset="-127"/>
              <a:ea typeface="나눔스퀘어 네오 Bold" panose="00000800000000000000" pitchFamily="2" charset="-127"/>
            </a:endParaRPr>
          </a:p>
        </p:txBody>
      </p:sp>
      <p:sp>
        <p:nvSpPr>
          <p:cNvPr id="49" name="TextBox 48">
            <a:extLst>
              <a:ext uri="{FF2B5EF4-FFF2-40B4-BE49-F238E27FC236}">
                <a16:creationId xmlns:a16="http://schemas.microsoft.com/office/drawing/2014/main" id="{2257B735-8FDE-AA60-9FD9-765E76A33FD7}"/>
              </a:ext>
            </a:extLst>
          </p:cNvPr>
          <p:cNvSpPr txBox="1"/>
          <p:nvPr/>
        </p:nvSpPr>
        <p:spPr>
          <a:xfrm>
            <a:off x="9205144" y="6305952"/>
            <a:ext cx="1593773" cy="246221"/>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rPr>
              <a:t>Azure</a:t>
            </a:r>
            <a:r>
              <a:rPr lang="ko-KR" altLang="en-US" sz="1000" dirty="0">
                <a:latin typeface="나눔스퀘어 네오 Bold" panose="00000800000000000000" pitchFamily="2" charset="-127"/>
                <a:ea typeface="나눔스퀘어 네오 Bold" panose="00000800000000000000" pitchFamily="2" charset="-127"/>
              </a:rPr>
              <a:t> 서버 링크</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cxnSp>
        <p:nvCxnSpPr>
          <p:cNvPr id="3" name="직선 연결선 2">
            <a:extLst>
              <a:ext uri="{FF2B5EF4-FFF2-40B4-BE49-F238E27FC236}">
                <a16:creationId xmlns:a16="http://schemas.microsoft.com/office/drawing/2014/main" id="{8332DA15-B477-33D4-FB4E-190F31A6BC21}"/>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564F1DFC-2826-D9B0-4142-A3A56D3306F9}"/>
              </a:ext>
            </a:extLst>
          </p:cNvPr>
          <p:cNvSpPr/>
          <p:nvPr/>
        </p:nvSpPr>
        <p:spPr>
          <a:xfrm>
            <a:off x="5464267" y="4009362"/>
            <a:ext cx="1440000" cy="432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pic>
        <p:nvPicPr>
          <p:cNvPr id="17" name="[값 입력 후 웹앱]에서 운동 추천_submit_5초">
            <a:hlinkClick r:id="" action="ppaction://media"/>
            <a:extLst>
              <a:ext uri="{FF2B5EF4-FFF2-40B4-BE49-F238E27FC236}">
                <a16:creationId xmlns:a16="http://schemas.microsoft.com/office/drawing/2014/main" id="{8BAF4661-CB03-2AB1-8D04-C1FCBE2B9A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542" t="9349" r="23543" b="12972"/>
          <a:stretch/>
        </p:blipFill>
        <p:spPr>
          <a:xfrm>
            <a:off x="7273749" y="1445102"/>
            <a:ext cx="4613943" cy="4825067"/>
          </a:xfrm>
          <a:prstGeom prst="rect">
            <a:avLst/>
          </a:prstGeom>
        </p:spPr>
      </p:pic>
      <p:pic>
        <p:nvPicPr>
          <p:cNvPr id="9" name="[값 입력 후 웹앱]에서 운동 추천_input_9초">
            <a:hlinkClick r:id="" action="ppaction://media"/>
            <a:extLst>
              <a:ext uri="{FF2B5EF4-FFF2-40B4-BE49-F238E27FC236}">
                <a16:creationId xmlns:a16="http://schemas.microsoft.com/office/drawing/2014/main" id="{796B9715-8DAD-B89A-3DFE-367B414301F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6784" t="13442" r="23616" b="474"/>
          <a:stretch/>
        </p:blipFill>
        <p:spPr>
          <a:xfrm>
            <a:off x="466380" y="1206728"/>
            <a:ext cx="4464035" cy="5214717"/>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9"/>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10"/>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4056867"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메인 페이지</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22" name="사각형: 둥근 모서리 21">
            <a:extLst>
              <a:ext uri="{FF2B5EF4-FFF2-40B4-BE49-F238E27FC236}">
                <a16:creationId xmlns:a16="http://schemas.microsoft.com/office/drawing/2014/main" id="{D2986E05-BFEB-FA28-529D-B4389ABF883F}"/>
              </a:ext>
            </a:extLst>
          </p:cNvPr>
          <p:cNvSpPr/>
          <p:nvPr/>
        </p:nvSpPr>
        <p:spPr>
          <a:xfrm>
            <a:off x="335940" y="1257440"/>
            <a:ext cx="4740884" cy="518845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8AAA300C-9F0A-FBB8-64D0-34CE670ED772}"/>
              </a:ext>
            </a:extLst>
          </p:cNvPr>
          <p:cNvSpPr txBox="1"/>
          <p:nvPr/>
        </p:nvSpPr>
        <p:spPr>
          <a:xfrm>
            <a:off x="5473518" y="3998326"/>
            <a:ext cx="1421499" cy="384401"/>
          </a:xfrm>
          <a:prstGeom prst="rect">
            <a:avLst/>
          </a:prstGeom>
          <a:noFill/>
        </p:spPr>
        <p:txBody>
          <a:bodyPr wrap="square" rtlCol="0">
            <a:spAutoFit/>
          </a:bodyPr>
          <a:lstStyle/>
          <a:p>
            <a:pPr algn="ctr">
              <a:lnSpc>
                <a:spcPct val="150000"/>
              </a:lnSpc>
            </a:pPr>
            <a:r>
              <a:rPr lang="ko-KR" altLang="en-US" sz="1400" dirty="0">
                <a:solidFill>
                  <a:srgbClr val="C00000"/>
                </a:solidFill>
                <a:latin typeface="나눔스퀘어 네오 Bold" panose="00000800000000000000" pitchFamily="2" charset="-127"/>
                <a:ea typeface="나눔스퀘어 네오 Bold" panose="00000800000000000000" pitchFamily="2" charset="-127"/>
              </a:rPr>
              <a:t>제출 버튼 </a:t>
            </a:r>
            <a:r>
              <a:rPr lang="ko-KR" altLang="en-US" sz="1400" dirty="0">
                <a:latin typeface="나눔스퀘어 네오 Bold" panose="00000800000000000000" pitchFamily="2" charset="-127"/>
                <a:ea typeface="나눔스퀘어 네오 Bold" panose="00000800000000000000" pitchFamily="2" charset="-127"/>
              </a:rPr>
              <a:t>클릭</a:t>
            </a:r>
          </a:p>
        </p:txBody>
      </p:sp>
      <p:sp>
        <p:nvSpPr>
          <p:cNvPr id="16" name="사각형: 둥근 모서리 15">
            <a:extLst>
              <a:ext uri="{FF2B5EF4-FFF2-40B4-BE49-F238E27FC236}">
                <a16:creationId xmlns:a16="http://schemas.microsoft.com/office/drawing/2014/main" id="{6ACA1906-F852-CAB3-F176-7D74CD324BA8}"/>
              </a:ext>
            </a:extLst>
          </p:cNvPr>
          <p:cNvSpPr/>
          <p:nvPr/>
        </p:nvSpPr>
        <p:spPr>
          <a:xfrm>
            <a:off x="7291710" y="1257440"/>
            <a:ext cx="4554069" cy="518846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4">
            <a:extLst>
              <a:ext uri="{FF2B5EF4-FFF2-40B4-BE49-F238E27FC236}">
                <a16:creationId xmlns:a16="http://schemas.microsoft.com/office/drawing/2014/main" id="{255F7493-0702-6BDE-AD10-5B70BB10122C}"/>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848436" y="308641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49ECA0C-5EC5-A026-47E4-DB343D6D6DF3}"/>
              </a:ext>
            </a:extLst>
          </p:cNvPr>
          <p:cNvSpPr txBox="1"/>
          <p:nvPr/>
        </p:nvSpPr>
        <p:spPr>
          <a:xfrm>
            <a:off x="1378177" y="962613"/>
            <a:ext cx="2656410" cy="338554"/>
          </a:xfrm>
          <a:prstGeom prst="rect">
            <a:avLst/>
          </a:prstGeom>
          <a:noFill/>
        </p:spPr>
        <p:txBody>
          <a:bodyPr wrap="square" rtlCol="0">
            <a:spAutoFit/>
          </a:bodyPr>
          <a:lstStyle/>
          <a:p>
            <a:pPr algn="ctr"/>
            <a:r>
              <a:rPr lang="ko-KR" altLang="en-US" sz="16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0" name="TextBox 19">
            <a:extLst>
              <a:ext uri="{FF2B5EF4-FFF2-40B4-BE49-F238E27FC236}">
                <a16:creationId xmlns:a16="http://schemas.microsoft.com/office/drawing/2014/main" id="{27B24EC6-1921-D8FC-EE08-1BDE68BCD9BD}"/>
              </a:ext>
            </a:extLst>
          </p:cNvPr>
          <p:cNvSpPr txBox="1"/>
          <p:nvPr/>
        </p:nvSpPr>
        <p:spPr>
          <a:xfrm>
            <a:off x="8240539" y="962613"/>
            <a:ext cx="2656410" cy="338554"/>
          </a:xfrm>
          <a:prstGeom prst="rect">
            <a:avLst/>
          </a:prstGeom>
          <a:noFill/>
        </p:spPr>
        <p:txBody>
          <a:bodyPr wrap="square" rtlCol="0">
            <a:spAutoFit/>
          </a:bodyPr>
          <a:lstStyle/>
          <a:p>
            <a:pPr algn="ctr"/>
            <a:r>
              <a:rPr lang="ko-KR" altLang="en-US" sz="1600" dirty="0">
                <a:highlight>
                  <a:srgbClr val="9DC3E6"/>
                </a:highlight>
                <a:latin typeface="나눔스퀘어 네오 ExtraBold" panose="00000900000000000000" pitchFamily="2" charset="-127"/>
                <a:ea typeface="나눔스퀘어 네오 ExtraBold" panose="00000900000000000000" pitchFamily="2" charset="-127"/>
              </a:rPr>
              <a:t>맞춤형 운동 추천</a:t>
            </a:r>
          </a:p>
        </p:txBody>
      </p:sp>
    </p:spTree>
    <p:extLst>
      <p:ext uri="{BB962C8B-B14F-4D97-AF65-F5344CB8AC3E}">
        <p14:creationId xmlns:p14="http://schemas.microsoft.com/office/powerpoint/2010/main" val="20926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0" fill="hold"/>
                                        <p:tgtEl>
                                          <p:spTgt spid="9"/>
                                        </p:tgtEl>
                                      </p:cBhvr>
                                    </p:cmd>
                                  </p:childTnLst>
                                </p:cTn>
                              </p:par>
                            </p:childTnLst>
                          </p:cTn>
                        </p:par>
                        <p:par>
                          <p:cTn id="7" fill="hold">
                            <p:stCondLst>
                              <p:cond delay="8960"/>
                            </p:stCondLst>
                            <p:childTnLst>
                              <p:par>
                                <p:cTn id="8" presetID="1" presetClass="mediacall" presetSubtype="0" fill="hold" nodeType="afterEffect">
                                  <p:stCondLst>
                                    <p:cond delay="0"/>
                                  </p:stCondLst>
                                  <p:childTnLst>
                                    <p:cmd type="call" cmd="playFrom(0.0)">
                                      <p:cBhvr>
                                        <p:cTn id="9" dur="520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mute="1">
                <p:cTn id="16" fill="hold"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362BD302-9E12-C7D3-BC79-C9D8D607BAC1}"/>
              </a:ext>
            </a:extLst>
          </p:cNvPr>
          <p:cNvSpPr/>
          <p:nvPr/>
        </p:nvSpPr>
        <p:spPr>
          <a:xfrm>
            <a:off x="2947913" y="5231475"/>
            <a:ext cx="7407805" cy="111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4056867"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추천</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지도</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유튜브</a:t>
            </a:r>
            <a:r>
              <a:rPr lang="en-US" altLang="ko-KR" sz="1200" dirty="0">
                <a:latin typeface="나눔스퀘어 네오 Light" panose="00000400000000000000" pitchFamily="2" charset="-127"/>
                <a:ea typeface="나눔스퀘어 네오 Light" panose="00000400000000000000" pitchFamily="2" charset="-127"/>
              </a:rPr>
              <a:t>, XAI)</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18" name="TextBox 17">
            <a:extLst>
              <a:ext uri="{FF2B5EF4-FFF2-40B4-BE49-F238E27FC236}">
                <a16:creationId xmlns:a16="http://schemas.microsoft.com/office/drawing/2014/main" id="{474EDF91-C6AA-5C75-215A-CE46AC51C9E5}"/>
              </a:ext>
            </a:extLst>
          </p:cNvPr>
          <p:cNvSpPr txBox="1"/>
          <p:nvPr/>
        </p:nvSpPr>
        <p:spPr>
          <a:xfrm>
            <a:off x="3166230" y="5421356"/>
            <a:ext cx="7167655" cy="369332"/>
          </a:xfrm>
          <a:prstGeom prst="rect">
            <a:avLst/>
          </a:prstGeom>
          <a:noFill/>
        </p:spPr>
        <p:txBody>
          <a:bodyPr wrap="square" rtlCol="0">
            <a:spAutoFit/>
          </a:bodyPr>
          <a:lstStyle/>
          <a:p>
            <a:r>
              <a:rPr lang="ko-KR" altLang="en-US" dirty="0">
                <a:latin typeface="나눔스퀘어 네오 Bold" panose="00000800000000000000" pitchFamily="2" charset="-127"/>
                <a:ea typeface="나눔스퀘어 네오 Bold" panose="00000800000000000000" pitchFamily="2" charset="-127"/>
              </a:rPr>
              <a:t>단순히 분석에서 끝나지 않고 프로토타입 </a:t>
            </a:r>
            <a:r>
              <a:rPr lang="ko-KR" altLang="en-US" dirty="0" err="1">
                <a:solidFill>
                  <a:srgbClr val="C00000"/>
                </a:solidFill>
                <a:latin typeface="나눔스퀘어 네오 Bold" panose="00000800000000000000" pitchFamily="2" charset="-127"/>
                <a:ea typeface="나눔스퀘어 네오 Bold" panose="00000800000000000000" pitchFamily="2" charset="-127"/>
              </a:rPr>
              <a:t>웹앱에서</a:t>
            </a:r>
            <a:r>
              <a:rPr lang="ko-KR" altLang="en-US" dirty="0">
                <a:solidFill>
                  <a:srgbClr val="C00000"/>
                </a:solidFill>
                <a:latin typeface="나눔스퀘어 네오 Bold" panose="00000800000000000000" pitchFamily="2" charset="-127"/>
                <a:ea typeface="나눔스퀘어 네오 Bold" panose="00000800000000000000" pitchFamily="2" charset="-127"/>
              </a:rPr>
              <a:t> 다양한 서비스</a:t>
            </a:r>
            <a:r>
              <a:rPr lang="ko-KR" altLang="en-US" dirty="0">
                <a:latin typeface="나눔스퀘어 네오 Bold" panose="00000800000000000000" pitchFamily="2" charset="-127"/>
                <a:ea typeface="나눔스퀘어 네오 Bold" panose="00000800000000000000" pitchFamily="2" charset="-127"/>
              </a:rPr>
              <a:t> 제공</a:t>
            </a:r>
          </a:p>
        </p:txBody>
      </p:sp>
      <p:sp>
        <p:nvSpPr>
          <p:cNvPr id="8" name="TextBox 7">
            <a:extLst>
              <a:ext uri="{FF2B5EF4-FFF2-40B4-BE49-F238E27FC236}">
                <a16:creationId xmlns:a16="http://schemas.microsoft.com/office/drawing/2014/main" id="{ABFAF5BA-85E0-F2BD-5DC2-F0BF33278F8C}"/>
              </a:ext>
            </a:extLst>
          </p:cNvPr>
          <p:cNvSpPr txBox="1"/>
          <p:nvPr/>
        </p:nvSpPr>
        <p:spPr>
          <a:xfrm>
            <a:off x="3517713" y="1139728"/>
            <a:ext cx="2464482"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맞춤형 운동 추천</a:t>
            </a:r>
            <a:r>
              <a:rPr lang="en-US" altLang="ko-KR" sz="1600" dirty="0">
                <a:highlight>
                  <a:srgbClr val="9DC3E6"/>
                </a:highlight>
                <a:latin typeface="나눔스퀘어 네오 Bold" panose="00000800000000000000" pitchFamily="2" charset="-127"/>
                <a:ea typeface="나눔스퀘어 네오 Bold" panose="00000800000000000000" pitchFamily="2" charset="-127"/>
              </a:rPr>
              <a:t>(Main)</a:t>
            </a:r>
            <a:endParaRPr lang="ko-KR" altLang="en-US" sz="1600" dirty="0">
              <a:highlight>
                <a:srgbClr val="9DC3E6"/>
              </a:highlight>
              <a:latin typeface="나눔스퀘어 네오 Bold" panose="00000800000000000000" pitchFamily="2" charset="-127"/>
              <a:ea typeface="나눔스퀘어 네오 Bold" panose="00000800000000000000" pitchFamily="2" charset="-127"/>
            </a:endParaRPr>
          </a:p>
        </p:txBody>
      </p:sp>
      <p:sp>
        <p:nvSpPr>
          <p:cNvPr id="9" name="사각형: 둥근 모서리 8">
            <a:extLst>
              <a:ext uri="{FF2B5EF4-FFF2-40B4-BE49-F238E27FC236}">
                <a16:creationId xmlns:a16="http://schemas.microsoft.com/office/drawing/2014/main" id="{2CFD21D6-D9A9-283D-3F2D-DCD32790C69C}"/>
              </a:ext>
            </a:extLst>
          </p:cNvPr>
          <p:cNvSpPr/>
          <p:nvPr/>
        </p:nvSpPr>
        <p:spPr>
          <a:xfrm>
            <a:off x="375292" y="1127228"/>
            <a:ext cx="2372868" cy="2400681"/>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D2986E05-BFEB-FA28-529D-B4389ABF883F}"/>
              </a:ext>
            </a:extLst>
          </p:cNvPr>
          <p:cNvSpPr/>
          <p:nvPr/>
        </p:nvSpPr>
        <p:spPr>
          <a:xfrm>
            <a:off x="3205288" y="1127229"/>
            <a:ext cx="3087326" cy="327421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9982FE97-C33B-375D-01E2-5F4244C77C0A}"/>
              </a:ext>
            </a:extLst>
          </p:cNvPr>
          <p:cNvPicPr>
            <a:picLocks noChangeAspect="1"/>
          </p:cNvPicPr>
          <p:nvPr/>
        </p:nvPicPr>
        <p:blipFill>
          <a:blip r:embed="rId5"/>
          <a:stretch>
            <a:fillRect/>
          </a:stretch>
        </p:blipFill>
        <p:spPr>
          <a:xfrm>
            <a:off x="518854" y="1538677"/>
            <a:ext cx="2119829" cy="1667480"/>
          </a:xfrm>
          <a:prstGeom prst="rect">
            <a:avLst/>
          </a:prstGeom>
        </p:spPr>
      </p:pic>
      <p:sp>
        <p:nvSpPr>
          <p:cNvPr id="25" name="TextBox 24">
            <a:extLst>
              <a:ext uri="{FF2B5EF4-FFF2-40B4-BE49-F238E27FC236}">
                <a16:creationId xmlns:a16="http://schemas.microsoft.com/office/drawing/2014/main" id="{8B030972-26F8-EB9B-D689-2ED97CE5E2C3}"/>
              </a:ext>
            </a:extLst>
          </p:cNvPr>
          <p:cNvSpPr txBox="1"/>
          <p:nvPr/>
        </p:nvSpPr>
        <p:spPr>
          <a:xfrm>
            <a:off x="710630" y="1149173"/>
            <a:ext cx="1815017"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멀티 페이지 구성</a:t>
            </a:r>
          </a:p>
        </p:txBody>
      </p:sp>
      <p:pic>
        <p:nvPicPr>
          <p:cNvPr id="27" name="그림 26">
            <a:extLst>
              <a:ext uri="{FF2B5EF4-FFF2-40B4-BE49-F238E27FC236}">
                <a16:creationId xmlns:a16="http://schemas.microsoft.com/office/drawing/2014/main" id="{2924B91E-A9BA-4E29-CB17-ECFB92CAFA35}"/>
              </a:ext>
            </a:extLst>
          </p:cNvPr>
          <p:cNvPicPr>
            <a:picLocks noChangeAspect="1"/>
          </p:cNvPicPr>
          <p:nvPr/>
        </p:nvPicPr>
        <p:blipFill>
          <a:blip r:embed="rId6"/>
          <a:stretch>
            <a:fillRect/>
          </a:stretch>
        </p:blipFill>
        <p:spPr>
          <a:xfrm>
            <a:off x="3534440" y="1539457"/>
            <a:ext cx="2464482" cy="1628975"/>
          </a:xfrm>
          <a:prstGeom prst="rect">
            <a:avLst/>
          </a:prstGeom>
        </p:spPr>
      </p:pic>
      <p:sp>
        <p:nvSpPr>
          <p:cNvPr id="28" name="TextBox 27">
            <a:extLst>
              <a:ext uri="{FF2B5EF4-FFF2-40B4-BE49-F238E27FC236}">
                <a16:creationId xmlns:a16="http://schemas.microsoft.com/office/drawing/2014/main" id="{8AAA300C-9F0A-FBB8-64D0-34CE670ED772}"/>
              </a:ext>
            </a:extLst>
          </p:cNvPr>
          <p:cNvSpPr txBox="1"/>
          <p:nvPr/>
        </p:nvSpPr>
        <p:spPr>
          <a:xfrm>
            <a:off x="3191757" y="3443865"/>
            <a:ext cx="3057539" cy="896720"/>
          </a:xfrm>
          <a:prstGeom prst="rect">
            <a:avLst/>
          </a:prstGeom>
          <a:noFill/>
        </p:spPr>
        <p:txBody>
          <a:bodyPr wrap="square" rtlCol="0">
            <a:spAutoFit/>
          </a:bodyPr>
          <a:lstStyle/>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사용자에게 값을 입력 받고 </a:t>
            </a:r>
            <a:endParaRPr lang="en-US" altLang="ko-KR" sz="12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다양한 모델</a:t>
            </a:r>
            <a:r>
              <a:rPr lang="en-US" altLang="ko-KR" sz="1200" dirty="0">
                <a:latin typeface="나눔스퀘어 네오 Regular" panose="00000500000000000000" pitchFamily="2" charset="-127"/>
                <a:ea typeface="나눔스퀘어 네오 Regular" panose="00000500000000000000" pitchFamily="2" charset="-127"/>
              </a:rPr>
              <a:t>(</a:t>
            </a:r>
            <a:r>
              <a:rPr lang="ko-KR" altLang="en-US" sz="1200" dirty="0">
                <a:latin typeface="나눔스퀘어 네오 Regular" panose="00000500000000000000" pitchFamily="2" charset="-127"/>
                <a:ea typeface="나눔스퀘어 네오 Regular" panose="00000500000000000000" pitchFamily="2" charset="-127"/>
              </a:rPr>
              <a:t>추천 시스템</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err="1">
                <a:latin typeface="나눔스퀘어 네오 Regular" panose="00000500000000000000" pitchFamily="2" charset="-127"/>
                <a:ea typeface="나눔스퀘어 네오 Regular" panose="00000500000000000000" pitchFamily="2" charset="-127"/>
              </a:rPr>
              <a:t>챗봇</a:t>
            </a:r>
            <a:r>
              <a:rPr lang="ko-KR" altLang="en-US" sz="1200" dirty="0">
                <a:latin typeface="나눔스퀘어 네오 Regular" panose="00000500000000000000" pitchFamily="2" charset="-127"/>
                <a:ea typeface="나눔스퀘어 네오 Regular" panose="00000500000000000000" pitchFamily="2" charset="-127"/>
              </a:rPr>
              <a:t> 등</a:t>
            </a:r>
            <a:r>
              <a:rPr lang="en-US" altLang="ko-KR" sz="1200" dirty="0">
                <a:latin typeface="나눔스퀘어 네오 Regular" panose="00000500000000000000" pitchFamily="2" charset="-127"/>
                <a:ea typeface="나눔스퀘어 네오 Regular" panose="00000500000000000000" pitchFamily="2" charset="-127"/>
              </a:rPr>
              <a:t>)</a:t>
            </a:r>
            <a:r>
              <a:rPr lang="ko-KR" altLang="en-US" sz="1200" dirty="0">
                <a:latin typeface="나눔스퀘어 네오 Regular" panose="00000500000000000000" pitchFamily="2" charset="-127"/>
                <a:ea typeface="나눔스퀘어 네오 Regular" panose="00000500000000000000" pitchFamily="2" charset="-127"/>
              </a:rPr>
              <a:t>로 </a:t>
            </a:r>
            <a:endParaRPr lang="en-US" altLang="ko-KR" sz="12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제출 버튼을 누르면 </a:t>
            </a:r>
            <a:r>
              <a:rPr lang="ko-KR" altLang="en-US" sz="1200" dirty="0">
                <a:solidFill>
                  <a:srgbClr val="C00000"/>
                </a:solidFill>
                <a:latin typeface="나눔스퀘어 네오 Regular" panose="00000500000000000000" pitchFamily="2" charset="-127"/>
                <a:ea typeface="나눔스퀘어 네오 Regular" panose="00000500000000000000" pitchFamily="2" charset="-127"/>
              </a:rPr>
              <a:t>맞춤형 운동 추천</a:t>
            </a:r>
          </a:p>
        </p:txBody>
      </p:sp>
      <p:sp>
        <p:nvSpPr>
          <p:cNvPr id="29" name="사각형: 둥근 모서리 28">
            <a:extLst>
              <a:ext uri="{FF2B5EF4-FFF2-40B4-BE49-F238E27FC236}">
                <a16:creationId xmlns:a16="http://schemas.microsoft.com/office/drawing/2014/main" id="{CC380000-C9F3-075C-A294-2E1617458496}"/>
              </a:ext>
            </a:extLst>
          </p:cNvPr>
          <p:cNvSpPr/>
          <p:nvPr/>
        </p:nvSpPr>
        <p:spPr>
          <a:xfrm>
            <a:off x="9559361" y="1127228"/>
            <a:ext cx="2296639" cy="3865335"/>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1EB64151-6598-C5BC-26FA-02E2BAE1AD20}"/>
              </a:ext>
            </a:extLst>
          </p:cNvPr>
          <p:cNvSpPr txBox="1"/>
          <p:nvPr/>
        </p:nvSpPr>
        <p:spPr>
          <a:xfrm>
            <a:off x="9517005" y="1148437"/>
            <a:ext cx="2464482"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국민체력</a:t>
            </a:r>
            <a:r>
              <a:rPr lang="en-US" altLang="ko-KR" sz="1600" dirty="0">
                <a:highlight>
                  <a:srgbClr val="9DC3E6"/>
                </a:highlight>
                <a:latin typeface="나눔스퀘어 네오 Bold" panose="00000800000000000000" pitchFamily="2" charset="-127"/>
                <a:ea typeface="나눔스퀘어 네오 Bold" panose="00000800000000000000" pitchFamily="2" charset="-127"/>
              </a:rPr>
              <a:t>100 </a:t>
            </a:r>
            <a:r>
              <a:rPr lang="ko-KR" altLang="en-US" sz="1600" dirty="0">
                <a:highlight>
                  <a:srgbClr val="9DC3E6"/>
                </a:highlight>
                <a:latin typeface="나눔스퀘어 네오 Bold" panose="00000800000000000000" pitchFamily="2" charset="-127"/>
                <a:ea typeface="나눔스퀘어 네오 Bold" panose="00000800000000000000" pitchFamily="2" charset="-127"/>
              </a:rPr>
              <a:t>유튜브</a:t>
            </a:r>
          </a:p>
        </p:txBody>
      </p:sp>
      <p:sp>
        <p:nvSpPr>
          <p:cNvPr id="35" name="사각형: 둥근 모서리 34">
            <a:extLst>
              <a:ext uri="{FF2B5EF4-FFF2-40B4-BE49-F238E27FC236}">
                <a16:creationId xmlns:a16="http://schemas.microsoft.com/office/drawing/2014/main" id="{89DB47C7-2C71-C754-80F6-B2850E2FBFD2}"/>
              </a:ext>
            </a:extLst>
          </p:cNvPr>
          <p:cNvSpPr/>
          <p:nvPr/>
        </p:nvSpPr>
        <p:spPr>
          <a:xfrm>
            <a:off x="385730" y="3684842"/>
            <a:ext cx="2362430" cy="266370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590F5015-4332-5B10-DAE4-4288E6D1E82C}"/>
              </a:ext>
            </a:extLst>
          </p:cNvPr>
          <p:cNvSpPr txBox="1"/>
          <p:nvPr/>
        </p:nvSpPr>
        <p:spPr>
          <a:xfrm>
            <a:off x="699090" y="3692624"/>
            <a:ext cx="1815017"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주변 지도</a:t>
            </a:r>
          </a:p>
        </p:txBody>
      </p:sp>
      <p:pic>
        <p:nvPicPr>
          <p:cNvPr id="38" name="그림 37">
            <a:extLst>
              <a:ext uri="{FF2B5EF4-FFF2-40B4-BE49-F238E27FC236}">
                <a16:creationId xmlns:a16="http://schemas.microsoft.com/office/drawing/2014/main" id="{C99DC134-5184-0955-5C03-635325640318}"/>
              </a:ext>
            </a:extLst>
          </p:cNvPr>
          <p:cNvPicPr>
            <a:picLocks noChangeAspect="1"/>
          </p:cNvPicPr>
          <p:nvPr/>
        </p:nvPicPr>
        <p:blipFill>
          <a:blip r:embed="rId7"/>
          <a:stretch>
            <a:fillRect/>
          </a:stretch>
        </p:blipFill>
        <p:spPr>
          <a:xfrm>
            <a:off x="729371" y="4023919"/>
            <a:ext cx="1700207" cy="1835559"/>
          </a:xfrm>
          <a:prstGeom prst="rect">
            <a:avLst/>
          </a:prstGeom>
        </p:spPr>
      </p:pic>
      <p:grpSp>
        <p:nvGrpSpPr>
          <p:cNvPr id="39" name="그룹 38">
            <a:extLst>
              <a:ext uri="{FF2B5EF4-FFF2-40B4-BE49-F238E27FC236}">
                <a16:creationId xmlns:a16="http://schemas.microsoft.com/office/drawing/2014/main" id="{AC7CD61F-D1A4-359C-6272-4E901A511D88}"/>
              </a:ext>
            </a:extLst>
          </p:cNvPr>
          <p:cNvGrpSpPr/>
          <p:nvPr/>
        </p:nvGrpSpPr>
        <p:grpSpPr>
          <a:xfrm>
            <a:off x="7336857" y="492272"/>
            <a:ext cx="5016098" cy="261730"/>
            <a:chOff x="7050044" y="336063"/>
            <a:chExt cx="5050004" cy="261730"/>
          </a:xfrm>
        </p:grpSpPr>
        <p:sp>
          <p:nvSpPr>
            <p:cNvPr id="40" name="TextBox 39">
              <a:extLst>
                <a:ext uri="{FF2B5EF4-FFF2-40B4-BE49-F238E27FC236}">
                  <a16:creationId xmlns:a16="http://schemas.microsoft.com/office/drawing/2014/main" id="{4242E8F9-5440-34E2-F7E8-87765513F9A0}"/>
                </a:ext>
              </a:extLst>
            </p:cNvPr>
            <p:cNvSpPr txBox="1"/>
            <p:nvPr/>
          </p:nvSpPr>
          <p:spPr>
            <a:xfrm>
              <a:off x="7700943" y="336063"/>
              <a:ext cx="4399105" cy="253916"/>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hlinkClick r:id="rId8"/>
                </a:rPr>
                <a:t>https://homepy-x9czsew7kciwjwrxnbmcbr.streamlit.app/</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41" name="TextBox 40">
              <a:extLst>
                <a:ext uri="{FF2B5EF4-FFF2-40B4-BE49-F238E27FC236}">
                  <a16:creationId xmlns:a16="http://schemas.microsoft.com/office/drawing/2014/main" id="{978C8737-62DF-9A65-8D10-CC2888E5F7B8}"/>
                </a:ext>
              </a:extLst>
            </p:cNvPr>
            <p:cNvSpPr txBox="1"/>
            <p:nvPr/>
          </p:nvSpPr>
          <p:spPr>
            <a:xfrm>
              <a:off x="7050044" y="336183"/>
              <a:ext cx="1353985" cy="261610"/>
            </a:xfrm>
            <a:prstGeom prst="rect">
              <a:avLst/>
            </a:prstGeom>
            <a:noFill/>
          </p:spPr>
          <p:txBody>
            <a:bodyPr wrap="square" rtlCol="0">
              <a:spAutoFit/>
            </a:bodyPr>
            <a:lstStyle/>
            <a:p>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링크</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grpSp>
      <p:grpSp>
        <p:nvGrpSpPr>
          <p:cNvPr id="42" name="그룹 41">
            <a:extLst>
              <a:ext uri="{FF2B5EF4-FFF2-40B4-BE49-F238E27FC236}">
                <a16:creationId xmlns:a16="http://schemas.microsoft.com/office/drawing/2014/main" id="{4382850F-0D52-070A-A131-5123F7075C94}"/>
              </a:ext>
            </a:extLst>
          </p:cNvPr>
          <p:cNvGrpSpPr/>
          <p:nvPr/>
        </p:nvGrpSpPr>
        <p:grpSpPr>
          <a:xfrm>
            <a:off x="9529992" y="298869"/>
            <a:ext cx="2517600" cy="246341"/>
            <a:chOff x="7149776" y="6249815"/>
            <a:chExt cx="2708327" cy="246341"/>
          </a:xfrm>
        </p:grpSpPr>
        <p:sp>
          <p:nvSpPr>
            <p:cNvPr id="43" name="TextBox 42">
              <a:extLst>
                <a:ext uri="{FF2B5EF4-FFF2-40B4-BE49-F238E27FC236}">
                  <a16:creationId xmlns:a16="http://schemas.microsoft.com/office/drawing/2014/main" id="{F1014BF3-0D0C-0689-C02E-BC8716BF0A87}"/>
                </a:ext>
              </a:extLst>
            </p:cNvPr>
            <p:cNvSpPr txBox="1"/>
            <p:nvPr/>
          </p:nvSpPr>
          <p:spPr>
            <a:xfrm>
              <a:off x="8283982" y="6249815"/>
              <a:ext cx="1574121" cy="230832"/>
            </a:xfrm>
            <a:prstGeom prst="rect">
              <a:avLst/>
            </a:prstGeom>
            <a:noFill/>
          </p:spPr>
          <p:txBody>
            <a:bodyPr wrap="square" rtlCol="0">
              <a:spAutoFit/>
            </a:bodyPr>
            <a:lstStyle/>
            <a:p>
              <a:r>
                <a:rPr lang="en-US" altLang="ko-KR" sz="900" dirty="0">
                  <a:latin typeface="나눔스퀘어 네오 Bold" panose="00000800000000000000" pitchFamily="2" charset="-127"/>
                  <a:ea typeface="나눔스퀘어 네오 Bold" panose="00000800000000000000" pitchFamily="2" charset="-127"/>
                  <a:hlinkClick r:id="rId9"/>
                </a:rPr>
                <a:t>http://20.214.137.21</a:t>
              </a:r>
              <a:endParaRPr lang="en-US" altLang="ko-KR" sz="900" dirty="0">
                <a:latin typeface="나눔스퀘어 네오 Bold" panose="00000800000000000000" pitchFamily="2" charset="-127"/>
                <a:ea typeface="나눔스퀘어 네오 Bold" panose="00000800000000000000" pitchFamily="2" charset="-127"/>
              </a:endParaRPr>
            </a:p>
          </p:txBody>
        </p:sp>
        <p:sp>
          <p:nvSpPr>
            <p:cNvPr id="44" name="TextBox 43">
              <a:extLst>
                <a:ext uri="{FF2B5EF4-FFF2-40B4-BE49-F238E27FC236}">
                  <a16:creationId xmlns:a16="http://schemas.microsoft.com/office/drawing/2014/main" id="{2D1224FA-7C57-14CE-ABF9-8696BFAF9A93}"/>
                </a:ext>
              </a:extLst>
            </p:cNvPr>
            <p:cNvSpPr txBox="1"/>
            <p:nvPr/>
          </p:nvSpPr>
          <p:spPr>
            <a:xfrm>
              <a:off x="7149776" y="6249935"/>
              <a:ext cx="1344895" cy="246221"/>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rPr>
                <a:t>Azure</a:t>
              </a:r>
              <a:r>
                <a:rPr lang="ko-KR" altLang="en-US" sz="1000" dirty="0">
                  <a:latin typeface="나눔스퀘어 네오 Bold" panose="00000800000000000000" pitchFamily="2" charset="-127"/>
                  <a:ea typeface="나눔스퀘어 네오 Bold" panose="00000800000000000000" pitchFamily="2" charset="-127"/>
                </a:rPr>
                <a:t> 서버 링크</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grpSp>
      <p:pic>
        <p:nvPicPr>
          <p:cNvPr id="46" name="그림 45">
            <a:extLst>
              <a:ext uri="{FF2B5EF4-FFF2-40B4-BE49-F238E27FC236}">
                <a16:creationId xmlns:a16="http://schemas.microsoft.com/office/drawing/2014/main" id="{051A67DE-943F-83B0-00E6-81E06F21624B}"/>
              </a:ext>
            </a:extLst>
          </p:cNvPr>
          <p:cNvPicPr>
            <a:picLocks noChangeAspect="1"/>
          </p:cNvPicPr>
          <p:nvPr/>
        </p:nvPicPr>
        <p:blipFill>
          <a:blip r:embed="rId10"/>
          <a:stretch>
            <a:fillRect/>
          </a:stretch>
        </p:blipFill>
        <p:spPr>
          <a:xfrm>
            <a:off x="3531548" y="3229607"/>
            <a:ext cx="2464482" cy="277320"/>
          </a:xfrm>
          <a:prstGeom prst="rect">
            <a:avLst/>
          </a:prstGeom>
        </p:spPr>
      </p:pic>
      <p:sp>
        <p:nvSpPr>
          <p:cNvPr id="49" name="사각형: 둥근 모서리 48">
            <a:extLst>
              <a:ext uri="{FF2B5EF4-FFF2-40B4-BE49-F238E27FC236}">
                <a16:creationId xmlns:a16="http://schemas.microsoft.com/office/drawing/2014/main" id="{7A86B4BF-A44E-67E1-E818-E0180F1E9832}"/>
              </a:ext>
            </a:extLst>
          </p:cNvPr>
          <p:cNvSpPr/>
          <p:nvPr/>
        </p:nvSpPr>
        <p:spPr>
          <a:xfrm>
            <a:off x="6794605" y="1127230"/>
            <a:ext cx="2271368" cy="327421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림 50">
            <a:extLst>
              <a:ext uri="{FF2B5EF4-FFF2-40B4-BE49-F238E27FC236}">
                <a16:creationId xmlns:a16="http://schemas.microsoft.com/office/drawing/2014/main" id="{3C272F60-F45B-DE34-D19C-214D024838AD}"/>
              </a:ext>
            </a:extLst>
          </p:cNvPr>
          <p:cNvPicPr>
            <a:picLocks noChangeAspect="1"/>
          </p:cNvPicPr>
          <p:nvPr/>
        </p:nvPicPr>
        <p:blipFill rotWithShape="1">
          <a:blip r:embed="rId11"/>
          <a:srcRect b="5786"/>
          <a:stretch/>
        </p:blipFill>
        <p:spPr>
          <a:xfrm>
            <a:off x="9747960" y="1591973"/>
            <a:ext cx="1970956" cy="2713653"/>
          </a:xfrm>
          <a:prstGeom prst="rect">
            <a:avLst/>
          </a:prstGeom>
        </p:spPr>
      </p:pic>
      <p:sp>
        <p:nvSpPr>
          <p:cNvPr id="52" name="TextBox 51">
            <a:extLst>
              <a:ext uri="{FF2B5EF4-FFF2-40B4-BE49-F238E27FC236}">
                <a16:creationId xmlns:a16="http://schemas.microsoft.com/office/drawing/2014/main" id="{75E26DE3-8171-D61D-DE42-151D4459ED30}"/>
              </a:ext>
            </a:extLst>
          </p:cNvPr>
          <p:cNvSpPr txBox="1"/>
          <p:nvPr/>
        </p:nvSpPr>
        <p:spPr>
          <a:xfrm>
            <a:off x="3633550" y="5859478"/>
            <a:ext cx="6000551"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배포된 </a:t>
            </a:r>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우측 상단의 </a:t>
            </a:r>
            <a:r>
              <a:rPr lang="ko-KR" altLang="en-US" sz="1050" dirty="0" err="1">
                <a:latin typeface="나눔스퀘어 네오 Bold" panose="00000800000000000000" pitchFamily="2" charset="-127"/>
                <a:ea typeface="나눔스퀘어 네오 Bold" panose="00000800000000000000" pitchFamily="2" charset="-127"/>
              </a:rPr>
              <a:t>깃허브</a:t>
            </a:r>
            <a:r>
              <a:rPr lang="ko-KR" altLang="en-US" sz="1050" dirty="0">
                <a:latin typeface="나눔스퀘어 네오 Bold" panose="00000800000000000000" pitchFamily="2" charset="-127"/>
                <a:ea typeface="나눔스퀘어 네오 Bold" panose="00000800000000000000" pitchFamily="2" charset="-127"/>
              </a:rPr>
              <a:t> 링크에서 코드 확인과 다운로드하여 수정 및 활용 가능</a:t>
            </a:r>
          </a:p>
        </p:txBody>
      </p:sp>
      <p:pic>
        <p:nvPicPr>
          <p:cNvPr id="54" name="그림 53">
            <a:extLst>
              <a:ext uri="{FF2B5EF4-FFF2-40B4-BE49-F238E27FC236}">
                <a16:creationId xmlns:a16="http://schemas.microsoft.com/office/drawing/2014/main" id="{47B9716F-891C-E09E-DB97-96358F5A867E}"/>
              </a:ext>
            </a:extLst>
          </p:cNvPr>
          <p:cNvPicPr>
            <a:picLocks noChangeAspect="1"/>
          </p:cNvPicPr>
          <p:nvPr/>
        </p:nvPicPr>
        <p:blipFill>
          <a:blip r:embed="rId12"/>
          <a:stretch>
            <a:fillRect/>
          </a:stretch>
        </p:blipFill>
        <p:spPr>
          <a:xfrm>
            <a:off x="6843810" y="1500812"/>
            <a:ext cx="2155848" cy="2241134"/>
          </a:xfrm>
          <a:prstGeom prst="rect">
            <a:avLst/>
          </a:prstGeom>
        </p:spPr>
      </p:pic>
      <p:sp>
        <p:nvSpPr>
          <p:cNvPr id="55" name="TextBox 54">
            <a:extLst>
              <a:ext uri="{FF2B5EF4-FFF2-40B4-BE49-F238E27FC236}">
                <a16:creationId xmlns:a16="http://schemas.microsoft.com/office/drawing/2014/main" id="{F12761AA-2F9E-069D-6A2F-346DF513DA0C}"/>
              </a:ext>
            </a:extLst>
          </p:cNvPr>
          <p:cNvSpPr txBox="1"/>
          <p:nvPr/>
        </p:nvSpPr>
        <p:spPr>
          <a:xfrm>
            <a:off x="6933634" y="1153453"/>
            <a:ext cx="2074733" cy="338554"/>
          </a:xfrm>
          <a:prstGeom prst="rect">
            <a:avLst/>
          </a:prstGeom>
          <a:noFill/>
        </p:spPr>
        <p:txBody>
          <a:bodyPr wrap="square" rtlCol="0">
            <a:spAutoFit/>
          </a:bodyPr>
          <a:lstStyle/>
          <a:p>
            <a:pPr algn="ctr"/>
            <a:r>
              <a:rPr lang="en-US" altLang="ko-KR" sz="1600" dirty="0" err="1">
                <a:highlight>
                  <a:srgbClr val="9DC3E6"/>
                </a:highlight>
                <a:latin typeface="나눔스퀘어 네오 Bold" panose="00000800000000000000" pitchFamily="2" charset="-127"/>
                <a:ea typeface="나눔스퀘어 네오 Bold" panose="00000800000000000000" pitchFamily="2" charset="-127"/>
              </a:rPr>
              <a:t>XAI&amp;Profiling</a:t>
            </a:r>
            <a:endParaRPr lang="ko-KR" altLang="en-US" sz="1600" dirty="0">
              <a:highlight>
                <a:srgbClr val="9DC3E6"/>
              </a:highlight>
              <a:latin typeface="나눔스퀘어 네오 Bold" panose="00000800000000000000" pitchFamily="2" charset="-127"/>
              <a:ea typeface="나눔스퀘어 네오 Bold" panose="00000800000000000000" pitchFamily="2" charset="-127"/>
            </a:endParaRPr>
          </a:p>
        </p:txBody>
      </p:sp>
      <p:sp>
        <p:nvSpPr>
          <p:cNvPr id="56" name="TextBox 55">
            <a:extLst>
              <a:ext uri="{FF2B5EF4-FFF2-40B4-BE49-F238E27FC236}">
                <a16:creationId xmlns:a16="http://schemas.microsoft.com/office/drawing/2014/main" id="{039F523F-0314-793C-59AA-EDB1BCA61B1F}"/>
              </a:ext>
            </a:extLst>
          </p:cNvPr>
          <p:cNvSpPr txBox="1"/>
          <p:nvPr/>
        </p:nvSpPr>
        <p:spPr>
          <a:xfrm>
            <a:off x="9532559" y="4352935"/>
            <a:ext cx="2384340" cy="553998"/>
          </a:xfrm>
          <a:prstGeom prst="rect">
            <a:avLst/>
          </a:prstGeom>
          <a:noFill/>
        </p:spPr>
        <p:txBody>
          <a:bodyPr wrap="square" rtlCol="0">
            <a:spAutoFit/>
          </a:bodyPr>
          <a:lstStyle/>
          <a:p>
            <a:pPr algn="ctr"/>
            <a:r>
              <a:rPr lang="ko-KR" altLang="en-US" sz="1100" dirty="0">
                <a:latin typeface="나눔스퀘어 네오 Regular" panose="00000500000000000000" pitchFamily="2" charset="-127"/>
                <a:ea typeface="나눔스퀘어 네오 Regular" panose="00000500000000000000" pitchFamily="2" charset="-127"/>
              </a:rPr>
              <a:t>선택한 분류에 따라 원하는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solidFill>
                  <a:srgbClr val="C00000"/>
                </a:solidFill>
                <a:latin typeface="나눔스퀘어 네오 Regular" panose="00000500000000000000" pitchFamily="2" charset="-127"/>
                <a:ea typeface="나눔스퀘어 네오 Regular" panose="00000500000000000000" pitchFamily="2" charset="-127"/>
              </a:rPr>
              <a:t>국민체력</a:t>
            </a:r>
            <a:r>
              <a:rPr lang="en-US" altLang="ko-KR" sz="1100" dirty="0">
                <a:solidFill>
                  <a:srgbClr val="C00000"/>
                </a:solidFill>
                <a:latin typeface="나눔스퀘어 네오 Regular" panose="00000500000000000000" pitchFamily="2" charset="-127"/>
                <a:ea typeface="나눔스퀘어 네오 Regular" panose="00000500000000000000" pitchFamily="2" charset="-127"/>
              </a:rPr>
              <a:t>100 </a:t>
            </a:r>
            <a:r>
              <a:rPr lang="ko-KR" altLang="en-US" sz="1100" dirty="0">
                <a:solidFill>
                  <a:srgbClr val="C00000"/>
                </a:solidFill>
                <a:latin typeface="나눔스퀘어 네오 Regular" panose="00000500000000000000" pitchFamily="2" charset="-127"/>
                <a:ea typeface="나눔스퀘어 네오 Regular" panose="00000500000000000000" pitchFamily="2" charset="-127"/>
              </a:rPr>
              <a:t>유튜브 </a:t>
            </a:r>
            <a:r>
              <a:rPr lang="ko-KR" altLang="en-US" sz="1100" dirty="0">
                <a:latin typeface="나눔스퀘어 네오 Regular" panose="00000500000000000000" pitchFamily="2" charset="-127"/>
                <a:ea typeface="나눔스퀘어 네오 Regular" panose="00000500000000000000" pitchFamily="2" charset="-127"/>
              </a:rPr>
              <a:t>시청 가능</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en-US" altLang="ko-KR" sz="800" dirty="0">
                <a:latin typeface="나눔스퀘어 네오 Regular" panose="00000500000000000000" pitchFamily="2" charset="-127"/>
                <a:ea typeface="나눔스퀘어 네오 Regular" panose="00000500000000000000" pitchFamily="2" charset="-127"/>
              </a:rPr>
              <a:t>(</a:t>
            </a:r>
            <a:r>
              <a:rPr lang="ko-KR" altLang="en-US" sz="800" dirty="0">
                <a:latin typeface="나눔스퀘어 네오 Regular" panose="00000500000000000000" pitchFamily="2" charset="-127"/>
                <a:ea typeface="나눔스퀘어 네오 Regular" panose="00000500000000000000" pitchFamily="2" charset="-127"/>
              </a:rPr>
              <a:t>국민체력</a:t>
            </a:r>
            <a:r>
              <a:rPr lang="en-US" altLang="ko-KR" sz="800" dirty="0">
                <a:latin typeface="나눔스퀘어 네오 Regular" panose="00000500000000000000" pitchFamily="2" charset="-127"/>
                <a:ea typeface="나눔스퀘어 네오 Regular" panose="00000500000000000000" pitchFamily="2" charset="-127"/>
              </a:rPr>
              <a:t>100 </a:t>
            </a:r>
            <a:r>
              <a:rPr lang="ko-KR" altLang="en-US" sz="800" dirty="0">
                <a:latin typeface="나눔스퀘어 네오 Regular" panose="00000500000000000000" pitchFamily="2" charset="-127"/>
                <a:ea typeface="나눔스퀘어 네오 Regular" panose="00000500000000000000" pitchFamily="2" charset="-127"/>
              </a:rPr>
              <a:t>운동처방 동영상주소 정보 데이터</a:t>
            </a:r>
            <a:r>
              <a:rPr lang="en-US" altLang="ko-KR" sz="800" dirty="0">
                <a:latin typeface="나눔스퀘어 네오 Regular" panose="00000500000000000000" pitchFamily="2" charset="-127"/>
                <a:ea typeface="나눔스퀘어 네오 Regular" panose="00000500000000000000" pitchFamily="2" charset="-127"/>
              </a:rPr>
              <a:t>)</a:t>
            </a:r>
            <a:endParaRPr lang="ko-KR" altLang="en-US" sz="800" dirty="0">
              <a:latin typeface="나눔스퀘어 네오 Regular" panose="00000500000000000000" pitchFamily="2" charset="-127"/>
              <a:ea typeface="나눔스퀘어 네오 Regular" panose="00000500000000000000" pitchFamily="2" charset="-127"/>
            </a:endParaRPr>
          </a:p>
        </p:txBody>
      </p:sp>
      <p:sp>
        <p:nvSpPr>
          <p:cNvPr id="57" name="TextBox 56">
            <a:extLst>
              <a:ext uri="{FF2B5EF4-FFF2-40B4-BE49-F238E27FC236}">
                <a16:creationId xmlns:a16="http://schemas.microsoft.com/office/drawing/2014/main" id="{711DC323-4059-D59F-B04F-0FBD1F223DCE}"/>
              </a:ext>
            </a:extLst>
          </p:cNvPr>
          <p:cNvSpPr txBox="1"/>
          <p:nvPr/>
        </p:nvSpPr>
        <p:spPr>
          <a:xfrm>
            <a:off x="6786050" y="3800571"/>
            <a:ext cx="2271368" cy="461665"/>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모델에 종속적이지 않은 </a:t>
            </a:r>
            <a:endParaRPr lang="en-US" altLang="ko-KR" sz="1200" dirty="0">
              <a:latin typeface="나눔스퀘어 네오 Regular" panose="00000500000000000000" pitchFamily="2" charset="-127"/>
              <a:ea typeface="나눔스퀘어 네오 Regular" panose="00000500000000000000" pitchFamily="2" charset="-127"/>
            </a:endParaRPr>
          </a:p>
          <a:p>
            <a:pPr algn="ctr"/>
            <a:r>
              <a:rPr lang="ko-KR" altLang="en-US" sz="1200" dirty="0" err="1">
                <a:latin typeface="나눔스퀘어 네오 Regular" panose="00000500000000000000" pitchFamily="2" charset="-127"/>
                <a:ea typeface="나눔스퀘어 네오 Regular" panose="00000500000000000000" pitchFamily="2" charset="-127"/>
              </a:rPr>
              <a:t>피쳐</a:t>
            </a:r>
            <a:r>
              <a:rPr lang="ko-KR" altLang="en-US" sz="1200" dirty="0">
                <a:latin typeface="나눔스퀘어 네오 Regular" panose="00000500000000000000" pitchFamily="2" charset="-127"/>
                <a:ea typeface="나눔스퀘어 네오 Regular" panose="00000500000000000000" pitchFamily="2" charset="-127"/>
              </a:rPr>
              <a:t> </a:t>
            </a:r>
            <a:r>
              <a:rPr lang="ko-KR" altLang="en-US" sz="1200" dirty="0" err="1">
                <a:latin typeface="나눔스퀘어 네오 Regular" panose="00000500000000000000" pitchFamily="2" charset="-127"/>
                <a:ea typeface="나눔스퀘어 네오 Regular" panose="00000500000000000000" pitchFamily="2" charset="-127"/>
              </a:rPr>
              <a:t>임포턴스</a:t>
            </a:r>
            <a:r>
              <a:rPr lang="ko-KR" altLang="en-US" sz="1200" dirty="0">
                <a:latin typeface="나눔스퀘어 네오 Regular" panose="00000500000000000000" pitchFamily="2" charset="-127"/>
                <a:ea typeface="나눔스퀘어 네오 Regular" panose="00000500000000000000" pitchFamily="2" charset="-127"/>
              </a:rPr>
              <a:t> 산출기법 제공</a:t>
            </a:r>
            <a:endParaRPr lang="ko-KR" altLang="en-US" sz="12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58" name="TextBox 57">
            <a:extLst>
              <a:ext uri="{FF2B5EF4-FFF2-40B4-BE49-F238E27FC236}">
                <a16:creationId xmlns:a16="http://schemas.microsoft.com/office/drawing/2014/main" id="{2A73E7EC-E7FA-1EE1-80D1-DE2D0E73371B}"/>
              </a:ext>
            </a:extLst>
          </p:cNvPr>
          <p:cNvSpPr txBox="1"/>
          <p:nvPr/>
        </p:nvSpPr>
        <p:spPr>
          <a:xfrm>
            <a:off x="576670" y="5890383"/>
            <a:ext cx="2032256" cy="430887"/>
          </a:xfrm>
          <a:prstGeom prst="rect">
            <a:avLst/>
          </a:prstGeom>
          <a:noFill/>
        </p:spPr>
        <p:txBody>
          <a:bodyPr wrap="square" rtlCol="0">
            <a:spAutoFit/>
          </a:bodyPr>
          <a:lstStyle/>
          <a:p>
            <a:pPr algn="ctr"/>
            <a:r>
              <a:rPr lang="ko-KR" altLang="en-US" sz="1100" dirty="0">
                <a:latin typeface="나눔스퀘어 네오 Regular" panose="00000500000000000000" pitchFamily="2" charset="-127"/>
                <a:ea typeface="나눔스퀘어 네오 Regular" panose="00000500000000000000" pitchFamily="2" charset="-127"/>
              </a:rPr>
              <a:t>다양한 플랫폼에서 수집한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latin typeface="나눔스퀘어 네오 Regular" panose="00000500000000000000" pitchFamily="2" charset="-127"/>
                <a:ea typeface="나눔스퀘어 네오 Regular" panose="00000500000000000000" pitchFamily="2" charset="-127"/>
              </a:rPr>
              <a:t>위치 정보 </a:t>
            </a:r>
            <a:r>
              <a:rPr lang="en-US" altLang="ko-KR" sz="1100" dirty="0">
                <a:latin typeface="나눔스퀘어 네오 Regular" panose="00000500000000000000" pitchFamily="2" charset="-127"/>
                <a:ea typeface="나눔스퀘어 네오 Regular" panose="00000500000000000000" pitchFamily="2" charset="-127"/>
              </a:rPr>
              <a:t>&amp; </a:t>
            </a:r>
            <a:r>
              <a:rPr lang="ko-KR" altLang="en-US" sz="1100" dirty="0">
                <a:latin typeface="나눔스퀘어 네오 Regular" panose="00000500000000000000" pitchFamily="2" charset="-127"/>
                <a:ea typeface="나눔스퀘어 네오 Regular" panose="00000500000000000000" pitchFamily="2" charset="-127"/>
              </a:rPr>
              <a:t>데이터프레임 제공</a:t>
            </a:r>
            <a:endParaRPr lang="ko-KR" altLang="en-US" sz="11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59" name="TextBox 58">
            <a:extLst>
              <a:ext uri="{FF2B5EF4-FFF2-40B4-BE49-F238E27FC236}">
                <a16:creationId xmlns:a16="http://schemas.microsoft.com/office/drawing/2014/main" id="{40ED54B3-D2D8-904C-53DF-6B0DB1E80131}"/>
              </a:ext>
            </a:extLst>
          </p:cNvPr>
          <p:cNvSpPr txBox="1"/>
          <p:nvPr/>
        </p:nvSpPr>
        <p:spPr>
          <a:xfrm>
            <a:off x="351109" y="3231379"/>
            <a:ext cx="2454965" cy="261610"/>
          </a:xfrm>
          <a:prstGeom prst="rect">
            <a:avLst/>
          </a:prstGeom>
          <a:noFill/>
        </p:spPr>
        <p:txBody>
          <a:bodyPr wrap="square" rtlCol="0">
            <a:spAutoFit/>
          </a:bodyPr>
          <a:lstStyle/>
          <a:p>
            <a:pPr algn="ctr"/>
            <a:r>
              <a:rPr lang="en-US" altLang="ko-KR" sz="1050" dirty="0">
                <a:latin typeface="나눔스퀘어 네오 Regular" panose="00000500000000000000" pitchFamily="2" charset="-127"/>
                <a:ea typeface="나눔스퀘어 네오 Regular" panose="00000500000000000000" pitchFamily="2" charset="-127"/>
              </a:rPr>
              <a:t>5</a:t>
            </a:r>
            <a:r>
              <a:rPr lang="ko-KR" altLang="en-US" sz="1050" dirty="0">
                <a:latin typeface="나눔스퀘어 네오 Regular" panose="00000500000000000000" pitchFamily="2" charset="-127"/>
                <a:ea typeface="나눔스퀘어 네오 Regular" panose="00000500000000000000" pitchFamily="2" charset="-127"/>
              </a:rPr>
              <a:t>페이지로 구성하여 다양한 정보 제공</a:t>
            </a:r>
            <a:endParaRPr lang="ko-KR" altLang="en-US" sz="1050" dirty="0">
              <a:solidFill>
                <a:srgbClr val="C00000"/>
              </a:solidFill>
              <a:latin typeface="나눔스퀘어 네오 Regular" panose="00000500000000000000" pitchFamily="2" charset="-127"/>
              <a:ea typeface="나눔스퀘어 네오 Regular" panose="00000500000000000000" pitchFamily="2" charset="-127"/>
            </a:endParaRPr>
          </a:p>
        </p:txBody>
      </p:sp>
      <p:grpSp>
        <p:nvGrpSpPr>
          <p:cNvPr id="60" name="그룹 59">
            <a:extLst>
              <a:ext uri="{FF2B5EF4-FFF2-40B4-BE49-F238E27FC236}">
                <a16:creationId xmlns:a16="http://schemas.microsoft.com/office/drawing/2014/main" id="{8DD74CC1-D3F2-4F50-83AE-62F7B75FD9D6}"/>
              </a:ext>
            </a:extLst>
          </p:cNvPr>
          <p:cNvGrpSpPr/>
          <p:nvPr/>
        </p:nvGrpSpPr>
        <p:grpSpPr>
          <a:xfrm rot="16200000" flipV="1">
            <a:off x="742101" y="3596765"/>
            <a:ext cx="279139" cy="71587"/>
            <a:chOff x="5047608" y="578263"/>
            <a:chExt cx="3509380" cy="900000"/>
          </a:xfrm>
        </p:grpSpPr>
        <p:sp>
          <p:nvSpPr>
            <p:cNvPr id="61" name="사각형: 둥근 모서리 60">
              <a:extLst>
                <a:ext uri="{FF2B5EF4-FFF2-40B4-BE49-F238E27FC236}">
                  <a16:creationId xmlns:a16="http://schemas.microsoft.com/office/drawing/2014/main" id="{335D560F-7C84-C5DC-639C-9B41D886CA7E}"/>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사각형: 둥근 모서리 61">
              <a:extLst>
                <a:ext uri="{FF2B5EF4-FFF2-40B4-BE49-F238E27FC236}">
                  <a16:creationId xmlns:a16="http://schemas.microsoft.com/office/drawing/2014/main" id="{71724F54-577A-081B-D636-44339C96F30A}"/>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3F775117-1A19-04AB-4790-A69E11FEAF69}"/>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989FBADC-750E-513F-FFD4-BED8983A5A5E}"/>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F15647F4-07BD-71F5-95E0-965964B4BB61}"/>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6" name="그룹 65">
            <a:extLst>
              <a:ext uri="{FF2B5EF4-FFF2-40B4-BE49-F238E27FC236}">
                <a16:creationId xmlns:a16="http://schemas.microsoft.com/office/drawing/2014/main" id="{088D0518-F006-3D83-D1ED-90644E012571}"/>
              </a:ext>
            </a:extLst>
          </p:cNvPr>
          <p:cNvGrpSpPr/>
          <p:nvPr/>
        </p:nvGrpSpPr>
        <p:grpSpPr>
          <a:xfrm rot="16200000" flipV="1">
            <a:off x="2134474" y="3596765"/>
            <a:ext cx="279139" cy="71587"/>
            <a:chOff x="5047608" y="578263"/>
            <a:chExt cx="3509380" cy="900000"/>
          </a:xfrm>
        </p:grpSpPr>
        <p:sp>
          <p:nvSpPr>
            <p:cNvPr id="67" name="사각형: 둥근 모서리 66">
              <a:extLst>
                <a:ext uri="{FF2B5EF4-FFF2-40B4-BE49-F238E27FC236}">
                  <a16:creationId xmlns:a16="http://schemas.microsoft.com/office/drawing/2014/main" id="{879E53AE-B436-2079-CA97-9C27101F2090}"/>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184BF87B-D2D8-FD64-7390-131A7706353F}"/>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756E30EA-88EE-B861-20E6-2537F997F7AD}"/>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B3BB8178-E092-7BAB-2385-97AEF74FF892}"/>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DEB7FCE7-E521-AF76-A0D6-BFAEBD6BA72D}"/>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3C94CED9-B94E-7D12-9782-8C0F3E225930}"/>
              </a:ext>
            </a:extLst>
          </p:cNvPr>
          <p:cNvGrpSpPr/>
          <p:nvPr/>
        </p:nvGrpSpPr>
        <p:grpSpPr>
          <a:xfrm flipV="1">
            <a:off x="2640661" y="1290679"/>
            <a:ext cx="669397" cy="171671"/>
            <a:chOff x="5047608" y="578263"/>
            <a:chExt cx="3509380" cy="900000"/>
          </a:xfrm>
        </p:grpSpPr>
        <p:sp>
          <p:nvSpPr>
            <p:cNvPr id="73" name="사각형: 둥근 모서리 72">
              <a:extLst>
                <a:ext uri="{FF2B5EF4-FFF2-40B4-BE49-F238E27FC236}">
                  <a16:creationId xmlns:a16="http://schemas.microsoft.com/office/drawing/2014/main" id="{8322F33E-974A-DAAB-AB2A-3137C12A66BE}"/>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2A2E4C8D-6539-ACCB-15A8-7BACB5C247E4}"/>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3F67B4E3-91C0-AFBA-1B53-1E7331C2D6C0}"/>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사각형: 둥근 모서리 75">
              <a:extLst>
                <a:ext uri="{FF2B5EF4-FFF2-40B4-BE49-F238E27FC236}">
                  <a16:creationId xmlns:a16="http://schemas.microsoft.com/office/drawing/2014/main" id="{BE6CBDB3-9541-59AD-0787-F9F42D27C49C}"/>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사각형: 둥근 모서리 76">
              <a:extLst>
                <a:ext uri="{FF2B5EF4-FFF2-40B4-BE49-F238E27FC236}">
                  <a16:creationId xmlns:a16="http://schemas.microsoft.com/office/drawing/2014/main" id="{EB0A5EA7-24BF-0896-5E14-E44C2B14953F}"/>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5" name="그룹 84">
            <a:extLst>
              <a:ext uri="{FF2B5EF4-FFF2-40B4-BE49-F238E27FC236}">
                <a16:creationId xmlns:a16="http://schemas.microsoft.com/office/drawing/2014/main" id="{6A02BE14-1F6B-71A0-7C34-C47390362675}"/>
              </a:ext>
            </a:extLst>
          </p:cNvPr>
          <p:cNvGrpSpPr/>
          <p:nvPr/>
        </p:nvGrpSpPr>
        <p:grpSpPr>
          <a:xfrm flipV="1">
            <a:off x="6198309" y="1290679"/>
            <a:ext cx="669397" cy="171671"/>
            <a:chOff x="5047608" y="578263"/>
            <a:chExt cx="3509380" cy="900000"/>
          </a:xfrm>
        </p:grpSpPr>
        <p:sp>
          <p:nvSpPr>
            <p:cNvPr id="86" name="사각형: 둥근 모서리 85">
              <a:extLst>
                <a:ext uri="{FF2B5EF4-FFF2-40B4-BE49-F238E27FC236}">
                  <a16:creationId xmlns:a16="http://schemas.microsoft.com/office/drawing/2014/main" id="{105874B9-7653-44C7-E9EF-D546B07CDA32}"/>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0ED0787-7F56-C60F-CC30-F9798A44375D}"/>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144722EF-2292-33D1-7D60-26D7B928C497}"/>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91588822-C387-F1C3-ED94-C9F001CA6280}"/>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E808F135-A497-E1B4-AEDD-4D639AC7ACFE}"/>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080B025B-6F88-5043-7DD4-BB03D1230B8A}"/>
              </a:ext>
            </a:extLst>
          </p:cNvPr>
          <p:cNvGrpSpPr/>
          <p:nvPr/>
        </p:nvGrpSpPr>
        <p:grpSpPr>
          <a:xfrm flipV="1">
            <a:off x="8964704" y="1290679"/>
            <a:ext cx="669397" cy="171671"/>
            <a:chOff x="5047608" y="578263"/>
            <a:chExt cx="3509380" cy="900000"/>
          </a:xfrm>
        </p:grpSpPr>
        <p:sp>
          <p:nvSpPr>
            <p:cNvPr id="92" name="사각형: 둥근 모서리 91">
              <a:extLst>
                <a:ext uri="{FF2B5EF4-FFF2-40B4-BE49-F238E27FC236}">
                  <a16:creationId xmlns:a16="http://schemas.microsoft.com/office/drawing/2014/main" id="{A4DEFA3A-51EA-91D4-2FAA-4049444322E0}"/>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93F680D9-3B33-1383-4FB9-BCD651979F2F}"/>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EE11497D-2CCB-7291-0577-99372FB7B5D3}"/>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742BB6B3-BCBC-82DA-2539-E97C3FA31D68}"/>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B8CE7A55-5539-F076-054F-E9E5EA7F7D63}"/>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8685969D-F836-6510-0043-BDCB0C276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7200000">
            <a:off x="4496573" y="4590696"/>
            <a:ext cx="424522" cy="42452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a:extLst>
              <a:ext uri="{FF2B5EF4-FFF2-40B4-BE49-F238E27FC236}">
                <a16:creationId xmlns:a16="http://schemas.microsoft.com/office/drawing/2014/main" id="{CDEF0BBA-EC14-DE37-D21F-3681F2DF8B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4400000" flipH="1">
            <a:off x="7889114" y="4575978"/>
            <a:ext cx="391685" cy="39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9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입력 후 운동 추천]-운동 개수 추천_input_10초">
            <a:hlinkClick r:id="" action="ppaction://media"/>
            <a:extLst>
              <a:ext uri="{FF2B5EF4-FFF2-40B4-BE49-F238E27FC236}">
                <a16:creationId xmlns:a16="http://schemas.microsoft.com/office/drawing/2014/main" id="{F4829C0D-906A-81F0-FAE5-04E0C78AA8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405" t="14786" r="23121"/>
          <a:stretch/>
        </p:blipFill>
        <p:spPr>
          <a:xfrm>
            <a:off x="3679504" y="1214119"/>
            <a:ext cx="3833803" cy="4337432"/>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8"/>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9"/>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3889873"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추천 </a:t>
            </a:r>
            <a:r>
              <a:rPr lang="ko-KR" altLang="en-US" sz="1200" dirty="0" err="1">
                <a:latin typeface="나눔스퀘어 네오 Light" panose="00000400000000000000" pitchFamily="2" charset="-127"/>
                <a:ea typeface="나눔스퀘어 네오 Light" panose="00000400000000000000" pitchFamily="2" charset="-127"/>
              </a:rPr>
              <a:t>챗봇</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pic>
        <p:nvPicPr>
          <p:cNvPr id="19" name="그림 18">
            <a:extLst>
              <a:ext uri="{FF2B5EF4-FFF2-40B4-BE49-F238E27FC236}">
                <a16:creationId xmlns:a16="http://schemas.microsoft.com/office/drawing/2014/main" id="{BE2CB341-2086-9CB9-4903-4268E4C35B70}"/>
              </a:ext>
            </a:extLst>
          </p:cNvPr>
          <p:cNvPicPr>
            <a:picLocks noChangeAspect="1"/>
          </p:cNvPicPr>
          <p:nvPr/>
        </p:nvPicPr>
        <p:blipFill>
          <a:blip r:embed="rId10"/>
          <a:stretch>
            <a:fillRect/>
          </a:stretch>
        </p:blipFill>
        <p:spPr>
          <a:xfrm>
            <a:off x="255590" y="2047173"/>
            <a:ext cx="2814136" cy="2125197"/>
          </a:xfrm>
          <a:prstGeom prst="rect">
            <a:avLst/>
          </a:prstGeom>
        </p:spPr>
      </p:pic>
      <p:sp>
        <p:nvSpPr>
          <p:cNvPr id="15" name="사각형: 둥근 모서리 14">
            <a:extLst>
              <a:ext uri="{FF2B5EF4-FFF2-40B4-BE49-F238E27FC236}">
                <a16:creationId xmlns:a16="http://schemas.microsoft.com/office/drawing/2014/main" id="{03E6EE28-602A-058F-E729-06173EA09823}"/>
              </a:ext>
            </a:extLst>
          </p:cNvPr>
          <p:cNvSpPr/>
          <p:nvPr/>
        </p:nvSpPr>
        <p:spPr>
          <a:xfrm>
            <a:off x="184119" y="1622998"/>
            <a:ext cx="2919323" cy="295787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3EB64E-2426-A8D1-6AFB-495359611D03}"/>
              </a:ext>
            </a:extLst>
          </p:cNvPr>
          <p:cNvSpPr txBox="1"/>
          <p:nvPr/>
        </p:nvSpPr>
        <p:spPr>
          <a:xfrm>
            <a:off x="394581" y="4936041"/>
            <a:ext cx="2483904" cy="492443"/>
          </a:xfrm>
          <a:prstGeom prst="rect">
            <a:avLst/>
          </a:prstGeom>
          <a:noFill/>
        </p:spPr>
        <p:txBody>
          <a:bodyPr wrap="square" rtlCol="0">
            <a:spAutoFit/>
          </a:bodyPr>
          <a:lstStyle/>
          <a:p>
            <a:pPr algn="ctr"/>
            <a:r>
              <a:rPr lang="ko-KR" altLang="en-US" sz="14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4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를 활용한 운동 추천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챗봇</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실제 실행 영상</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endParaRPr lang="ko-KR" altLang="en-US" sz="1400" dirty="0">
              <a:highlight>
                <a:srgbClr val="9DC3E6"/>
              </a:highlight>
              <a:latin typeface="나눔스퀘어 네오 Bold" panose="00000800000000000000" pitchFamily="2" charset="-127"/>
              <a:ea typeface="나눔스퀘어 네오 Bold" panose="00000800000000000000" pitchFamily="2" charset="-127"/>
            </a:endParaRPr>
          </a:p>
        </p:txBody>
      </p:sp>
      <p:pic>
        <p:nvPicPr>
          <p:cNvPr id="35" name="Picture 4">
            <a:extLst>
              <a:ext uri="{FF2B5EF4-FFF2-40B4-BE49-F238E27FC236}">
                <a16:creationId xmlns:a16="http://schemas.microsoft.com/office/drawing/2014/main" id="{2775C618-0134-3705-D086-28A421CCBDB8}"/>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237280" y="2902030"/>
            <a:ext cx="341560" cy="3415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DABD88-CE6E-EE7F-5C46-D63D9A0E8524}"/>
              </a:ext>
            </a:extLst>
          </p:cNvPr>
          <p:cNvSpPr txBox="1"/>
          <p:nvPr/>
        </p:nvSpPr>
        <p:spPr>
          <a:xfrm>
            <a:off x="291102" y="3876251"/>
            <a:ext cx="2778624" cy="25463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추천 받을 운동 개수 입력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예시</a:t>
            </a:r>
            <a:r>
              <a:rPr lang="en-US" altLang="ko-KR" sz="1050" dirty="0">
                <a:latin typeface="나눔스퀘어 네오 Bold" panose="00000800000000000000" pitchFamily="2" charset="-127"/>
                <a:ea typeface="나눔스퀘어 네오 Bold" panose="00000800000000000000" pitchFamily="2" charset="-127"/>
              </a:rPr>
              <a:t>: 3</a:t>
            </a:r>
            <a:r>
              <a:rPr lang="ko-KR" altLang="en-US" sz="1050" dirty="0">
                <a:latin typeface="나눔스퀘어 네오 Bold" panose="00000800000000000000" pitchFamily="2" charset="-127"/>
                <a:ea typeface="나눔스퀘어 네오 Bold" panose="00000800000000000000" pitchFamily="2" charset="-127"/>
              </a:rPr>
              <a:t>개</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 name="TextBox 9">
            <a:extLst>
              <a:ext uri="{FF2B5EF4-FFF2-40B4-BE49-F238E27FC236}">
                <a16:creationId xmlns:a16="http://schemas.microsoft.com/office/drawing/2014/main" id="{06BFB67E-F56E-BD32-8794-BC2665B268EE}"/>
              </a:ext>
            </a:extLst>
          </p:cNvPr>
          <p:cNvSpPr txBox="1"/>
          <p:nvPr/>
        </p:nvSpPr>
        <p:spPr>
          <a:xfrm>
            <a:off x="796197" y="1153308"/>
            <a:ext cx="1716183"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 방법</a:t>
            </a:r>
          </a:p>
        </p:txBody>
      </p:sp>
      <p:pic>
        <p:nvPicPr>
          <p:cNvPr id="9" name="[입력 후 운동 추천]-운동 개수 추천_result_12초">
            <a:hlinkClick r:id="" action="ppaction://media"/>
            <a:extLst>
              <a:ext uri="{FF2B5EF4-FFF2-40B4-BE49-F238E27FC236}">
                <a16:creationId xmlns:a16="http://schemas.microsoft.com/office/drawing/2014/main" id="{566A306A-CA87-FF0B-26A2-0E899381D0E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36401" t="11351" r="23366"/>
          <a:stretch/>
        </p:blipFill>
        <p:spPr>
          <a:xfrm>
            <a:off x="8072152" y="1177987"/>
            <a:ext cx="3745654" cy="4435077"/>
          </a:xfrm>
          <a:prstGeom prst="rect">
            <a:avLst/>
          </a:prstGeom>
        </p:spPr>
      </p:pic>
      <p:sp>
        <p:nvSpPr>
          <p:cNvPr id="16" name="사각형: 둥근 모서리 15">
            <a:extLst>
              <a:ext uri="{FF2B5EF4-FFF2-40B4-BE49-F238E27FC236}">
                <a16:creationId xmlns:a16="http://schemas.microsoft.com/office/drawing/2014/main" id="{1DF3758E-1DC2-3E2C-B95E-9A6A90C0BFA6}"/>
              </a:ext>
            </a:extLst>
          </p:cNvPr>
          <p:cNvSpPr/>
          <p:nvPr/>
        </p:nvSpPr>
        <p:spPr>
          <a:xfrm>
            <a:off x="3652871"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267FDDC-D63B-3BCC-5538-51A4730DAD34}"/>
              </a:ext>
            </a:extLst>
          </p:cNvPr>
          <p:cNvSpPr/>
          <p:nvPr/>
        </p:nvSpPr>
        <p:spPr>
          <a:xfrm>
            <a:off x="8012671"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460F4BC5-5E78-C1D5-B9D5-255771A32CCF}"/>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615255" y="2901958"/>
            <a:ext cx="341632" cy="3416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416BE9D-80B0-76D5-6708-60CE80699A63}"/>
              </a:ext>
            </a:extLst>
          </p:cNvPr>
          <p:cNvSpPr txBox="1"/>
          <p:nvPr/>
        </p:nvSpPr>
        <p:spPr>
          <a:xfrm>
            <a:off x="4271714" y="606785"/>
            <a:ext cx="2656410"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2" name="TextBox 21">
            <a:extLst>
              <a:ext uri="{FF2B5EF4-FFF2-40B4-BE49-F238E27FC236}">
                <a16:creationId xmlns:a16="http://schemas.microsoft.com/office/drawing/2014/main" id="{00CC6B35-5F4F-431C-CD89-EC6AAA7BAC22}"/>
              </a:ext>
            </a:extLst>
          </p:cNvPr>
          <p:cNvSpPr txBox="1"/>
          <p:nvPr/>
        </p:nvSpPr>
        <p:spPr>
          <a:xfrm>
            <a:off x="8413609" y="603698"/>
            <a:ext cx="3050979"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운동 추천 결과</a:t>
            </a:r>
          </a:p>
        </p:txBody>
      </p:sp>
      <p:sp>
        <p:nvSpPr>
          <p:cNvPr id="25" name="사각형: 둥근 모서리 24">
            <a:extLst>
              <a:ext uri="{FF2B5EF4-FFF2-40B4-BE49-F238E27FC236}">
                <a16:creationId xmlns:a16="http://schemas.microsoft.com/office/drawing/2014/main" id="{9B254B0E-7BE5-DBEF-62C1-4220F6980B30}"/>
              </a:ext>
            </a:extLst>
          </p:cNvPr>
          <p:cNvSpPr/>
          <p:nvPr/>
        </p:nvSpPr>
        <p:spPr>
          <a:xfrm>
            <a:off x="2496000" y="6032855"/>
            <a:ext cx="7200000" cy="360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TextBox 25">
            <a:extLst>
              <a:ext uri="{FF2B5EF4-FFF2-40B4-BE49-F238E27FC236}">
                <a16:creationId xmlns:a16="http://schemas.microsoft.com/office/drawing/2014/main" id="{C053A4F0-EF1F-925B-C4EE-383947A9880F}"/>
              </a:ext>
            </a:extLst>
          </p:cNvPr>
          <p:cNvSpPr txBox="1"/>
          <p:nvPr/>
        </p:nvSpPr>
        <p:spPr>
          <a:xfrm>
            <a:off x="2496001" y="6077617"/>
            <a:ext cx="7200000"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사용자는 쉽고 간편하게 채팅 한 번으로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100" dirty="0">
                <a:latin typeface="나눔스퀘어 네오 Bold" panose="00000800000000000000" pitchFamily="2" charset="-127"/>
                <a:ea typeface="나눔스퀘어 네오 Bold" panose="00000800000000000000" pitchFamily="2" charset="-127"/>
              </a:rPr>
              <a:t>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100" dirty="0">
                <a:latin typeface="나눔스퀘어 네오 Bold" panose="00000800000000000000" pitchFamily="2" charset="-127"/>
                <a:ea typeface="나눔스퀘어 네오 Bold" panose="00000800000000000000" pitchFamily="2" charset="-127"/>
              </a:rPr>
              <a:t>가 적용된 맞춤형 운동을 추천 받음</a:t>
            </a:r>
          </a:p>
        </p:txBody>
      </p:sp>
    </p:spTree>
    <p:extLst>
      <p:ext uri="{BB962C8B-B14F-4D97-AF65-F5344CB8AC3E}">
        <p14:creationId xmlns:p14="http://schemas.microsoft.com/office/powerpoint/2010/main" val="27774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16" fill="hold"/>
                                        <p:tgtEl>
                                          <p:spTgt spid="7"/>
                                        </p:tgtEl>
                                      </p:cBhvr>
                                    </p:cmd>
                                  </p:childTnLst>
                                </p:cTn>
                              </p:par>
                            </p:childTnLst>
                          </p:cTn>
                        </p:par>
                        <p:par>
                          <p:cTn id="7" fill="hold">
                            <p:stCondLst>
                              <p:cond delay="10816"/>
                            </p:stCondLst>
                            <p:childTnLst>
                              <p:par>
                                <p:cTn id="8" presetID="1" presetClass="mediacall" presetSubtype="0" fill="hold" nodeType="afterEffect">
                                  <p:stCondLst>
                                    <p:cond delay="0"/>
                                  </p:stCondLst>
                                  <p:childTnLst>
                                    <p:cmd type="call" cmd="playFrom(0.0)">
                                      <p:cBhvr>
                                        <p:cTn id="9" dur="129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운동설명]_스카프저글링_result_7초">
            <a:hlinkClick r:id="" action="ppaction://media"/>
            <a:extLst>
              <a:ext uri="{FF2B5EF4-FFF2-40B4-BE49-F238E27FC236}">
                <a16:creationId xmlns:a16="http://schemas.microsoft.com/office/drawing/2014/main" id="{374541EC-3CB0-008A-89E5-7AA085762D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876" t="13601" r="23173"/>
          <a:stretch/>
        </p:blipFill>
        <p:spPr>
          <a:xfrm>
            <a:off x="8052406" y="1131711"/>
            <a:ext cx="3780000" cy="4392745"/>
          </a:xfrm>
          <a:prstGeom prst="rect">
            <a:avLst/>
          </a:prstGeom>
        </p:spPr>
      </p:pic>
      <p:pic>
        <p:nvPicPr>
          <p:cNvPr id="28" name="[운동설명]_스카프저글링_typing-운동_6초">
            <a:hlinkClick r:id="" action="ppaction://media"/>
            <a:extLst>
              <a:ext uri="{FF2B5EF4-FFF2-40B4-BE49-F238E27FC236}">
                <a16:creationId xmlns:a16="http://schemas.microsoft.com/office/drawing/2014/main" id="{069F8EB1-26C7-7127-3DC9-93D00920F02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6488" t="13465" r="23053"/>
          <a:stretch/>
        </p:blipFill>
        <p:spPr>
          <a:xfrm>
            <a:off x="3712678" y="1264874"/>
            <a:ext cx="3780202" cy="4344773"/>
          </a:xfrm>
          <a:prstGeom prst="rect">
            <a:avLst/>
          </a:prstGeom>
        </p:spPr>
      </p:pic>
      <p:pic>
        <p:nvPicPr>
          <p:cNvPr id="18" name="그림 17">
            <a:extLst>
              <a:ext uri="{FF2B5EF4-FFF2-40B4-BE49-F238E27FC236}">
                <a16:creationId xmlns:a16="http://schemas.microsoft.com/office/drawing/2014/main" id="{2F53501D-E72B-BB2E-8B45-67811C0D39B4}"/>
              </a:ext>
            </a:extLst>
          </p:cNvPr>
          <p:cNvPicPr>
            <a:picLocks noChangeAspect="1"/>
          </p:cNvPicPr>
          <p:nvPr/>
        </p:nvPicPr>
        <p:blipFill>
          <a:blip r:embed="rId9"/>
          <a:stretch>
            <a:fillRect/>
          </a:stretch>
        </p:blipFill>
        <p:spPr>
          <a:xfrm>
            <a:off x="263864" y="2056710"/>
            <a:ext cx="2797155" cy="2174258"/>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10"/>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11"/>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3889873"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설명 </a:t>
            </a:r>
            <a:r>
              <a:rPr lang="ko-KR" altLang="en-US" sz="1200" dirty="0" err="1">
                <a:latin typeface="나눔스퀘어 네오 Light" panose="00000400000000000000" pitchFamily="2" charset="-127"/>
                <a:ea typeface="나눔스퀘어 네오 Light" panose="00000400000000000000" pitchFamily="2" charset="-127"/>
              </a:rPr>
              <a:t>챗봇</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15" name="사각형: 둥근 모서리 14">
            <a:extLst>
              <a:ext uri="{FF2B5EF4-FFF2-40B4-BE49-F238E27FC236}">
                <a16:creationId xmlns:a16="http://schemas.microsoft.com/office/drawing/2014/main" id="{03E6EE28-602A-058F-E729-06173EA09823}"/>
              </a:ext>
            </a:extLst>
          </p:cNvPr>
          <p:cNvSpPr/>
          <p:nvPr/>
        </p:nvSpPr>
        <p:spPr>
          <a:xfrm>
            <a:off x="184119" y="1622998"/>
            <a:ext cx="2919323" cy="295787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3EB64E-2426-A8D1-6AFB-495359611D03}"/>
              </a:ext>
            </a:extLst>
          </p:cNvPr>
          <p:cNvSpPr txBox="1"/>
          <p:nvPr/>
        </p:nvSpPr>
        <p:spPr>
          <a:xfrm>
            <a:off x="394581" y="4936041"/>
            <a:ext cx="2483904" cy="492443"/>
          </a:xfrm>
          <a:prstGeom prst="rect">
            <a:avLst/>
          </a:prstGeom>
          <a:noFill/>
        </p:spPr>
        <p:txBody>
          <a:bodyPr wrap="square" rtlCol="0">
            <a:spAutoFit/>
          </a:bodyPr>
          <a:lstStyle/>
          <a:p>
            <a:pPr algn="ctr"/>
            <a:r>
              <a:rPr lang="ko-KR" altLang="en-US" sz="14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4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를 활용한 운동 설명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챗봇</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실제 실행 영상</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endParaRPr lang="ko-KR" altLang="en-US" sz="1400" dirty="0">
              <a:highlight>
                <a:srgbClr val="9DC3E6"/>
              </a:highlight>
              <a:latin typeface="나눔스퀘어 네오 Bold" panose="00000800000000000000" pitchFamily="2" charset="-127"/>
              <a:ea typeface="나눔스퀘어 네오 Bold" panose="00000800000000000000" pitchFamily="2" charset="-127"/>
            </a:endParaRPr>
          </a:p>
        </p:txBody>
      </p:sp>
      <p:pic>
        <p:nvPicPr>
          <p:cNvPr id="35" name="Picture 4">
            <a:extLst>
              <a:ext uri="{FF2B5EF4-FFF2-40B4-BE49-F238E27FC236}">
                <a16:creationId xmlns:a16="http://schemas.microsoft.com/office/drawing/2014/main" id="{2775C618-0134-3705-D086-28A421CCBD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7280" y="2901958"/>
            <a:ext cx="341560" cy="3415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DABD88-CE6E-EE7F-5C46-D63D9A0E8524}"/>
              </a:ext>
            </a:extLst>
          </p:cNvPr>
          <p:cNvSpPr txBox="1"/>
          <p:nvPr/>
        </p:nvSpPr>
        <p:spPr>
          <a:xfrm>
            <a:off x="282395" y="3913581"/>
            <a:ext cx="2778624"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설명이 궁금한 운동 입력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예시</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스카프 </a:t>
            </a:r>
            <a:r>
              <a:rPr lang="ko-KR" altLang="en-US" sz="1050" dirty="0" err="1">
                <a:latin typeface="나눔스퀘어 네오 Bold" panose="00000800000000000000" pitchFamily="2" charset="-127"/>
                <a:ea typeface="나눔스퀘어 네오 Bold" panose="00000800000000000000" pitchFamily="2" charset="-127"/>
              </a:rPr>
              <a:t>저글링</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 name="TextBox 9">
            <a:extLst>
              <a:ext uri="{FF2B5EF4-FFF2-40B4-BE49-F238E27FC236}">
                <a16:creationId xmlns:a16="http://schemas.microsoft.com/office/drawing/2014/main" id="{06BFB67E-F56E-BD32-8794-BC2665B268EE}"/>
              </a:ext>
            </a:extLst>
          </p:cNvPr>
          <p:cNvSpPr txBox="1"/>
          <p:nvPr/>
        </p:nvSpPr>
        <p:spPr>
          <a:xfrm>
            <a:off x="796197" y="1153308"/>
            <a:ext cx="1716183"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 방법</a:t>
            </a:r>
          </a:p>
        </p:txBody>
      </p:sp>
      <p:sp>
        <p:nvSpPr>
          <p:cNvPr id="16" name="사각형: 둥근 모서리 15">
            <a:extLst>
              <a:ext uri="{FF2B5EF4-FFF2-40B4-BE49-F238E27FC236}">
                <a16:creationId xmlns:a16="http://schemas.microsoft.com/office/drawing/2014/main" id="{1DF3758E-1DC2-3E2C-B95E-9A6A90C0BFA6}"/>
              </a:ext>
            </a:extLst>
          </p:cNvPr>
          <p:cNvSpPr/>
          <p:nvPr/>
        </p:nvSpPr>
        <p:spPr>
          <a:xfrm>
            <a:off x="3662396"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267FDDC-D63B-3BCC-5538-51A4730DAD34}"/>
              </a:ext>
            </a:extLst>
          </p:cNvPr>
          <p:cNvSpPr/>
          <p:nvPr/>
        </p:nvSpPr>
        <p:spPr>
          <a:xfrm>
            <a:off x="8012672"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460F4BC5-5E78-C1D5-B9D5-255771A32C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4305" y="2901958"/>
            <a:ext cx="341632" cy="3416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416BE9D-80B0-76D5-6708-60CE80699A63}"/>
              </a:ext>
            </a:extLst>
          </p:cNvPr>
          <p:cNvSpPr txBox="1"/>
          <p:nvPr/>
        </p:nvSpPr>
        <p:spPr>
          <a:xfrm>
            <a:off x="4271714" y="606785"/>
            <a:ext cx="2656410"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2" name="TextBox 21">
            <a:extLst>
              <a:ext uri="{FF2B5EF4-FFF2-40B4-BE49-F238E27FC236}">
                <a16:creationId xmlns:a16="http://schemas.microsoft.com/office/drawing/2014/main" id="{00CC6B35-5F4F-431C-CD89-EC6AAA7BAC22}"/>
              </a:ext>
            </a:extLst>
          </p:cNvPr>
          <p:cNvSpPr txBox="1"/>
          <p:nvPr/>
        </p:nvSpPr>
        <p:spPr>
          <a:xfrm>
            <a:off x="8413609" y="603698"/>
            <a:ext cx="3050979"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운동 설명 결과</a:t>
            </a:r>
          </a:p>
        </p:txBody>
      </p:sp>
      <p:sp>
        <p:nvSpPr>
          <p:cNvPr id="32" name="사각형: 둥근 모서리 31">
            <a:extLst>
              <a:ext uri="{FF2B5EF4-FFF2-40B4-BE49-F238E27FC236}">
                <a16:creationId xmlns:a16="http://schemas.microsoft.com/office/drawing/2014/main" id="{6BC0A3A8-5CD8-D99A-A945-DF48A44788AA}"/>
              </a:ext>
            </a:extLst>
          </p:cNvPr>
          <p:cNvSpPr/>
          <p:nvPr/>
        </p:nvSpPr>
        <p:spPr>
          <a:xfrm>
            <a:off x="2496000" y="6032855"/>
            <a:ext cx="7200000" cy="360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E573288F-03F2-7CD3-EEE5-1DF8CA23836D}"/>
              </a:ext>
            </a:extLst>
          </p:cNvPr>
          <p:cNvSpPr txBox="1"/>
          <p:nvPr/>
        </p:nvSpPr>
        <p:spPr>
          <a:xfrm>
            <a:off x="2496001" y="6077617"/>
            <a:ext cx="7200000"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사용자는 쉽고 간편하게 채팅 한 번으로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100" dirty="0">
                <a:latin typeface="나눔스퀘어 네오 Bold" panose="00000800000000000000" pitchFamily="2" charset="-127"/>
                <a:ea typeface="나눔스퀘어 네오 Bold" panose="00000800000000000000" pitchFamily="2" charset="-127"/>
              </a:rPr>
              <a:t>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100" dirty="0">
                <a:latin typeface="나눔스퀘어 네오 Bold" panose="00000800000000000000" pitchFamily="2" charset="-127"/>
                <a:ea typeface="나눔스퀘어 네오 Bold" panose="00000800000000000000" pitchFamily="2" charset="-127"/>
              </a:rPr>
              <a:t>가 적용된 맞춤형 운동을 추천 받음</a:t>
            </a:r>
          </a:p>
        </p:txBody>
      </p:sp>
    </p:spTree>
    <p:extLst>
      <p:ext uri="{BB962C8B-B14F-4D97-AF65-F5344CB8AC3E}">
        <p14:creationId xmlns:p14="http://schemas.microsoft.com/office/powerpoint/2010/main" val="25998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4" fill="hold"/>
                                        <p:tgtEl>
                                          <p:spTgt spid="28"/>
                                        </p:tgtEl>
                                      </p:cBhvr>
                                    </p:cmd>
                                  </p:childTnLst>
                                </p:cTn>
                              </p:par>
                            </p:childTnLst>
                          </p:cTn>
                        </p:par>
                        <p:par>
                          <p:cTn id="7" fill="hold">
                            <p:stCondLst>
                              <p:cond delay="6464"/>
                            </p:stCondLst>
                            <p:childTnLst>
                              <p:par>
                                <p:cTn id="8" presetID="1" presetClass="mediacall" presetSubtype="0" fill="hold" nodeType="afterEffect">
                                  <p:stCondLst>
                                    <p:cond delay="0"/>
                                  </p:stCondLst>
                                  <p:childTnLst>
                                    <p:cmd type="call" cmd="playFrom(0.0)">
                                      <p:cBhvr>
                                        <p:cTn id="9" dur="782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8"/>
                </p:tgtEl>
              </p:cMediaNode>
            </p:video>
            <p:seq concurrent="1" nextAc="seek">
              <p:cTn id="11" restart="whenNotActive" fill="hold" evtFilter="cancelBubble" nodeType="interactiveSeq">
                <p:stCondLst>
                  <p:cond evt="onClick" delay="0">
                    <p:tgtEl>
                      <p:spTgt spid="2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8"/>
                                        </p:tgtEl>
                                      </p:cBhvr>
                                    </p:cmd>
                                  </p:childTnLst>
                                </p:cTn>
                              </p:par>
                            </p:childTnLst>
                          </p:cTn>
                        </p:par>
                      </p:childTnLst>
                    </p:cTn>
                  </p:par>
                </p:childTnLst>
              </p:cTn>
              <p:nextCondLst>
                <p:cond evt="onClick" delay="0">
                  <p:tgtEl>
                    <p:spTgt spid="28"/>
                  </p:tgtEl>
                </p:cond>
              </p:nextCondLst>
            </p:seq>
            <p:video>
              <p:cMediaNode vol="80000">
                <p:cTn id="16" fill="hold" display="0">
                  <p:stCondLst>
                    <p:cond delay="indefinite"/>
                  </p:stCondLst>
                </p:cTn>
                <p:tgtEl>
                  <p:spTgt spid="27"/>
                </p:tgtEl>
              </p:cMediaNode>
            </p:video>
            <p:seq concurrent="1" nextAc="seek">
              <p:cTn id="17" restart="whenNotActive" fill="hold" evtFilter="cancelBubble" nodeType="interactiveSeq">
                <p:stCondLst>
                  <p:cond evt="onClick" delay="0">
                    <p:tgtEl>
                      <p:spTgt spid="2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A6492E6-B896-59E9-9897-3E67CB177781}"/>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BF0BAE2A-9EA9-E198-9995-2B83B382EF1C}"/>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C3C8EC53-4D4E-F9DE-A2BE-C5D24760EB9F}"/>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7" name="직선 연결선 6">
            <a:extLst>
              <a:ext uri="{FF2B5EF4-FFF2-40B4-BE49-F238E27FC236}">
                <a16:creationId xmlns:a16="http://schemas.microsoft.com/office/drawing/2014/main" id="{23A8F2CC-61A4-90D0-F731-CDFCAF1CBB66}"/>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EC1FE2D-B7C9-4722-E7F4-E1828E9D60CD}"/>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7422A6-0B40-1177-5756-0D53B399EBFA}"/>
              </a:ext>
            </a:extLst>
          </p:cNvPr>
          <p:cNvSpPr txBox="1"/>
          <p:nvPr/>
        </p:nvSpPr>
        <p:spPr>
          <a:xfrm>
            <a:off x="1019957" y="671686"/>
            <a:ext cx="3889873"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기대효과</a:t>
            </a:r>
          </a:p>
        </p:txBody>
      </p:sp>
      <p:sp>
        <p:nvSpPr>
          <p:cNvPr id="30" name="타원 29">
            <a:extLst>
              <a:ext uri="{FF2B5EF4-FFF2-40B4-BE49-F238E27FC236}">
                <a16:creationId xmlns:a16="http://schemas.microsoft.com/office/drawing/2014/main" id="{2E831B44-10A4-C535-777F-E9A4B29100EC}"/>
              </a:ext>
            </a:extLst>
          </p:cNvPr>
          <p:cNvSpPr/>
          <p:nvPr/>
        </p:nvSpPr>
        <p:spPr>
          <a:xfrm>
            <a:off x="7637080" y="1305000"/>
            <a:ext cx="4248000" cy="4248000"/>
          </a:xfrm>
          <a:prstGeom prst="ellipse">
            <a:avLst/>
          </a:prstGeom>
          <a:solidFill>
            <a:schemeClr val="accent6">
              <a:lumMod val="20000"/>
              <a:lumOff val="80000"/>
              <a:alpha val="45000"/>
            </a:schemeClr>
          </a:solidFill>
          <a:ln>
            <a:solidFill>
              <a:schemeClr val="accent6">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9536F6F0-8D6B-6AEF-70B1-2B6D3F29D2CE}"/>
              </a:ext>
            </a:extLst>
          </p:cNvPr>
          <p:cNvSpPr/>
          <p:nvPr/>
        </p:nvSpPr>
        <p:spPr>
          <a:xfrm>
            <a:off x="3986540" y="1305000"/>
            <a:ext cx="4248000" cy="4248000"/>
          </a:xfrm>
          <a:prstGeom prst="ellipse">
            <a:avLst/>
          </a:prstGeom>
          <a:solidFill>
            <a:schemeClr val="accent2">
              <a:lumMod val="20000"/>
              <a:lumOff val="80000"/>
              <a:alpha val="45000"/>
            </a:schemeClr>
          </a:solidFill>
          <a:ln>
            <a:solidFill>
              <a:schemeClr val="accent2">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B2218EA9-4EAA-ED9A-3C59-867C91A8651A}"/>
              </a:ext>
            </a:extLst>
          </p:cNvPr>
          <p:cNvSpPr/>
          <p:nvPr/>
        </p:nvSpPr>
        <p:spPr>
          <a:xfrm>
            <a:off x="336000" y="1305000"/>
            <a:ext cx="4248000" cy="4248000"/>
          </a:xfrm>
          <a:prstGeom prst="ellipse">
            <a:avLst/>
          </a:prstGeom>
          <a:solidFill>
            <a:schemeClr val="accent4">
              <a:lumMod val="20000"/>
              <a:lumOff val="80000"/>
              <a:alpha val="45000"/>
            </a:schemeClr>
          </a:solidFill>
          <a:ln>
            <a:solidFill>
              <a:schemeClr val="accent4">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F4D6258-2B2D-AC8A-D008-3909729AA3B8}"/>
              </a:ext>
            </a:extLst>
          </p:cNvPr>
          <p:cNvSpPr txBox="1"/>
          <p:nvPr/>
        </p:nvSpPr>
        <p:spPr>
          <a:xfrm>
            <a:off x="882196"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국민체육진흥공단</a:t>
            </a:r>
          </a:p>
        </p:txBody>
      </p:sp>
      <p:sp>
        <p:nvSpPr>
          <p:cNvPr id="37" name="TextBox 36">
            <a:extLst>
              <a:ext uri="{FF2B5EF4-FFF2-40B4-BE49-F238E27FC236}">
                <a16:creationId xmlns:a16="http://schemas.microsoft.com/office/drawing/2014/main" id="{75A831EF-843C-0C26-C209-9D8AFFA83F33}"/>
              </a:ext>
            </a:extLst>
          </p:cNvPr>
          <p:cNvSpPr txBox="1"/>
          <p:nvPr/>
        </p:nvSpPr>
        <p:spPr>
          <a:xfrm>
            <a:off x="4523317"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사용자</a:t>
            </a:r>
          </a:p>
        </p:txBody>
      </p:sp>
      <p:sp>
        <p:nvSpPr>
          <p:cNvPr id="38" name="TextBox 37">
            <a:extLst>
              <a:ext uri="{FF2B5EF4-FFF2-40B4-BE49-F238E27FC236}">
                <a16:creationId xmlns:a16="http://schemas.microsoft.com/office/drawing/2014/main" id="{DA1DC1C3-CA5C-9FA4-5500-9E4A77AB5547}"/>
              </a:ext>
            </a:extLst>
          </p:cNvPr>
          <p:cNvSpPr txBox="1"/>
          <p:nvPr/>
        </p:nvSpPr>
        <p:spPr>
          <a:xfrm>
            <a:off x="8240637"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맞춤형 운동 추천 서비스</a:t>
            </a:r>
          </a:p>
        </p:txBody>
      </p:sp>
      <p:sp>
        <p:nvSpPr>
          <p:cNvPr id="42" name="TextBox 41">
            <a:extLst>
              <a:ext uri="{FF2B5EF4-FFF2-40B4-BE49-F238E27FC236}">
                <a16:creationId xmlns:a16="http://schemas.microsoft.com/office/drawing/2014/main" id="{F3584B62-6E93-067B-8CC3-8572C14B7E89}"/>
              </a:ext>
            </a:extLst>
          </p:cNvPr>
          <p:cNvSpPr txBox="1"/>
          <p:nvPr/>
        </p:nvSpPr>
        <p:spPr>
          <a:xfrm>
            <a:off x="8182868" y="2462392"/>
            <a:ext cx="3634337" cy="199580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누구나 쉽고 간편하게 무료로 이용</a:t>
            </a:r>
            <a:endParaRPr lang="en-US" altLang="ko-KR" sz="16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다양한 인공지능으로 운동 추천</a:t>
            </a:r>
            <a:endParaRPr lang="en-US" altLang="ko-KR" sz="16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운동에 대해 잘 모르는 사람들에게     어떤 운동이 필요한 지 정보 제공</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44" name="TextBox 43">
            <a:extLst>
              <a:ext uri="{FF2B5EF4-FFF2-40B4-BE49-F238E27FC236}">
                <a16:creationId xmlns:a16="http://schemas.microsoft.com/office/drawing/2014/main" id="{8E3D6E39-D73D-BD38-9916-CCE393DE8ECD}"/>
              </a:ext>
            </a:extLst>
          </p:cNvPr>
          <p:cNvSpPr txBox="1"/>
          <p:nvPr/>
        </p:nvSpPr>
        <p:spPr>
          <a:xfrm>
            <a:off x="4199258" y="2342724"/>
            <a:ext cx="4248000" cy="218874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사용자</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국민</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의 체력 증진 효과</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err="1">
                <a:latin typeface="나눔스퀘어 네오 Bold" panose="00000800000000000000" pitchFamily="2" charset="-127"/>
                <a:ea typeface="나눔스퀘어 네오 Bold" panose="00000800000000000000" pitchFamily="2" charset="-127"/>
              </a:rPr>
              <a:t>챗봇을</a:t>
            </a:r>
            <a:r>
              <a:rPr lang="ko-KR" altLang="en-US" sz="1400" dirty="0">
                <a:latin typeface="나눔스퀘어 네오 Bold" panose="00000800000000000000" pitchFamily="2" charset="-127"/>
                <a:ea typeface="나눔스퀘어 네오 Bold" panose="00000800000000000000" pitchFamily="2" charset="-127"/>
              </a:rPr>
              <a:t> 사용해 쉽게 운동에 대해 배울 수 있음</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시공간 제약 없이 무료로 운동 추천 서비스 이용</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기존에 운동 결과에서 운동 능력이 향상 된 후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새로운 운동을 하고 싶을 때 활용 가능</a:t>
            </a:r>
            <a:endParaRPr lang="en-US" altLang="ko-KR" sz="1400" dirty="0">
              <a:latin typeface="나눔스퀘어 네오 Bold" panose="00000800000000000000" pitchFamily="2" charset="-127"/>
              <a:ea typeface="나눔스퀘어 네오 Bold" panose="00000800000000000000" pitchFamily="2" charset="-127"/>
            </a:endParaRPr>
          </a:p>
        </p:txBody>
      </p:sp>
      <p:pic>
        <p:nvPicPr>
          <p:cNvPr id="48" name="그래픽 47" descr="건물 단색으로 채워진">
            <a:extLst>
              <a:ext uri="{FF2B5EF4-FFF2-40B4-BE49-F238E27FC236}">
                <a16:creationId xmlns:a16="http://schemas.microsoft.com/office/drawing/2014/main" id="{325EB76A-F923-2CAC-4959-49BDE4E88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2574" y="894829"/>
            <a:ext cx="864000" cy="864000"/>
          </a:xfrm>
          <a:prstGeom prst="rect">
            <a:avLst/>
          </a:prstGeom>
        </p:spPr>
      </p:pic>
      <p:pic>
        <p:nvPicPr>
          <p:cNvPr id="13" name="그래픽 12" descr="남자 단색으로 채워진">
            <a:extLst>
              <a:ext uri="{FF2B5EF4-FFF2-40B4-BE49-F238E27FC236}">
                <a16:creationId xmlns:a16="http://schemas.microsoft.com/office/drawing/2014/main" id="{0FDFD034-41D4-D8E8-BA73-D54E656E47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3114" y="894829"/>
            <a:ext cx="864000" cy="864000"/>
          </a:xfrm>
          <a:prstGeom prst="rect">
            <a:avLst/>
          </a:prstGeom>
        </p:spPr>
      </p:pic>
      <p:pic>
        <p:nvPicPr>
          <p:cNvPr id="19" name="그래픽 18" descr="클라우드 컴퓨팅 단색으로 채워진">
            <a:extLst>
              <a:ext uri="{FF2B5EF4-FFF2-40B4-BE49-F238E27FC236}">
                <a16:creationId xmlns:a16="http://schemas.microsoft.com/office/drawing/2014/main" id="{98B78267-07A7-5684-D56B-83D2346220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76125" y="894829"/>
            <a:ext cx="864000" cy="864000"/>
          </a:xfrm>
          <a:prstGeom prst="rect">
            <a:avLst/>
          </a:prstGeom>
        </p:spPr>
      </p:pic>
      <p:sp>
        <p:nvSpPr>
          <p:cNvPr id="43" name="TextBox 42">
            <a:extLst>
              <a:ext uri="{FF2B5EF4-FFF2-40B4-BE49-F238E27FC236}">
                <a16:creationId xmlns:a16="http://schemas.microsoft.com/office/drawing/2014/main" id="{A8F3030F-D99A-8E68-F669-B8BE9936F84F}"/>
              </a:ext>
            </a:extLst>
          </p:cNvPr>
          <p:cNvSpPr txBox="1"/>
          <p:nvPr/>
        </p:nvSpPr>
        <p:spPr>
          <a:xfrm>
            <a:off x="539545" y="2462392"/>
            <a:ext cx="3865847" cy="199580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국민체력</a:t>
            </a:r>
            <a:r>
              <a:rPr lang="en-US" altLang="ko-KR" sz="1600" dirty="0">
                <a:latin typeface="나눔스퀘어 네오 Bold" panose="00000800000000000000" pitchFamily="2" charset="-127"/>
                <a:ea typeface="나눔스퀘어 네오 Bold" panose="00000800000000000000" pitchFamily="2" charset="-127"/>
              </a:rPr>
              <a:t>100 </a:t>
            </a:r>
            <a:r>
              <a:rPr lang="ko-KR" altLang="en-US" sz="1600" dirty="0">
                <a:latin typeface="나눔스퀘어 네오 Bold" panose="00000800000000000000" pitchFamily="2" charset="-127"/>
                <a:ea typeface="나눔스퀘어 네오 Bold" panose="00000800000000000000" pitchFamily="2" charset="-127"/>
              </a:rPr>
              <a:t>유튜브 활성화에 기여</a:t>
            </a:r>
            <a:endParaRPr lang="en-US" altLang="ko-KR" sz="1600" dirty="0">
              <a:latin typeface="나눔스퀘어 네오 Bold" panose="00000800000000000000" pitchFamily="2" charset="-127"/>
              <a:ea typeface="나눔스퀘어 네오 Bold" panose="00000800000000000000" pitchFamily="2" charset="-127"/>
            </a:endParaRPr>
          </a:p>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체력측정 및 운동 처방 종합데이터       활용 및 개선 제안</a:t>
            </a:r>
            <a:endParaRPr lang="en-US" altLang="ko-KR" sz="1600" dirty="0">
              <a:latin typeface="나눔스퀘어 네오 Bold" panose="00000800000000000000" pitchFamily="2" charset="-127"/>
              <a:ea typeface="나눔스퀘어 네오 Bold" panose="00000800000000000000" pitchFamily="2" charset="-127"/>
            </a:endParaRPr>
          </a:p>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국민체력</a:t>
            </a:r>
            <a:r>
              <a:rPr lang="en-US" altLang="ko-KR" sz="1600" dirty="0">
                <a:latin typeface="나눔스퀘어 네오 Bold" panose="00000800000000000000" pitchFamily="2" charset="-127"/>
                <a:ea typeface="나눔스퀘어 네오 Bold" panose="00000800000000000000" pitchFamily="2" charset="-127"/>
              </a:rPr>
              <a:t>100 </a:t>
            </a:r>
            <a:r>
              <a:rPr lang="ko-KR" altLang="en-US" sz="1600" dirty="0">
                <a:latin typeface="나눔스퀘어 네오 Bold" panose="00000800000000000000" pitchFamily="2" charset="-127"/>
                <a:ea typeface="나눔스퀘어 네오 Bold" panose="00000800000000000000" pitchFamily="2" charset="-127"/>
              </a:rPr>
              <a:t>프로젝트 지원</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24" name="TextBox 23">
            <a:extLst>
              <a:ext uri="{FF2B5EF4-FFF2-40B4-BE49-F238E27FC236}">
                <a16:creationId xmlns:a16="http://schemas.microsoft.com/office/drawing/2014/main" id="{E167659F-AA22-907E-0CF1-CDBBE4B185EB}"/>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Tree>
    <p:extLst>
      <p:ext uri="{BB962C8B-B14F-4D97-AF65-F5344CB8AC3E}">
        <p14:creationId xmlns:p14="http://schemas.microsoft.com/office/powerpoint/2010/main" val="143882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7D36CC-6518-0FB0-CFDA-DEB8C1E0BFA1}"/>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3" name="TextBox 2">
            <a:extLst>
              <a:ext uri="{FF2B5EF4-FFF2-40B4-BE49-F238E27FC236}">
                <a16:creationId xmlns:a16="http://schemas.microsoft.com/office/drawing/2014/main" id="{B23C56DB-DD83-D2D7-60AE-2726BBD0FA99}"/>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 </a:t>
            </a:r>
          </a:p>
        </p:txBody>
      </p:sp>
      <p:sp>
        <p:nvSpPr>
          <p:cNvPr id="7" name="TextBox 6">
            <a:extLst>
              <a:ext uri="{FF2B5EF4-FFF2-40B4-BE49-F238E27FC236}">
                <a16:creationId xmlns:a16="http://schemas.microsoft.com/office/drawing/2014/main" id="{A04FE480-C2B9-FA76-1319-6DABF99FFF76}"/>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제안 배경</a:t>
            </a:r>
          </a:p>
        </p:txBody>
      </p:sp>
      <p:sp>
        <p:nvSpPr>
          <p:cNvPr id="8" name="TextBox 7">
            <a:extLst>
              <a:ext uri="{FF2B5EF4-FFF2-40B4-BE49-F238E27FC236}">
                <a16:creationId xmlns:a16="http://schemas.microsoft.com/office/drawing/2014/main" id="{56259664-E3C7-4BE2-2C62-428F2E44EF35}"/>
              </a:ext>
            </a:extLst>
          </p:cNvPr>
          <p:cNvSpPr txBox="1"/>
          <p:nvPr/>
        </p:nvSpPr>
        <p:spPr>
          <a:xfrm>
            <a:off x="7384866" y="1094645"/>
            <a:ext cx="3732095" cy="338554"/>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dirty="0">
                <a:highlight>
                  <a:srgbClr val="FFEBB3"/>
                </a:highlight>
              </a:rPr>
              <a:t>국민체력</a:t>
            </a:r>
            <a:r>
              <a:rPr lang="en-US" altLang="ko-KR" dirty="0">
                <a:highlight>
                  <a:srgbClr val="FFEBB3"/>
                </a:highlight>
              </a:rPr>
              <a:t>100 </a:t>
            </a:r>
            <a:r>
              <a:rPr lang="ko-KR" altLang="en-US" dirty="0">
                <a:highlight>
                  <a:srgbClr val="FFEBB3"/>
                </a:highlight>
              </a:rPr>
              <a:t>인증센터의 저조한 참여율 </a:t>
            </a:r>
          </a:p>
        </p:txBody>
      </p:sp>
      <p:pic>
        <p:nvPicPr>
          <p:cNvPr id="1030" name="Picture 6" descr="국민체력100 현장 출장 측정 장면. 국민체육진흥공단 제공">
            <a:extLst>
              <a:ext uri="{FF2B5EF4-FFF2-40B4-BE49-F238E27FC236}">
                <a16:creationId xmlns:a16="http://schemas.microsoft.com/office/drawing/2014/main" id="{41A02CAE-9DAA-A318-2E62-DED2F4076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777" y="1601138"/>
            <a:ext cx="3413272" cy="2559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국민체력 100 측정인원 현황(2019년)">
            <a:extLst>
              <a:ext uri="{FF2B5EF4-FFF2-40B4-BE49-F238E27FC236}">
                <a16:creationId xmlns:a16="http://schemas.microsoft.com/office/drawing/2014/main" id="{4D9B67F5-512A-8895-A2A2-01347BFF0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722" y="2315364"/>
            <a:ext cx="2989720" cy="22272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53A02D-3C45-55FD-7B9D-E44E815C00EB}"/>
              </a:ext>
            </a:extLst>
          </p:cNvPr>
          <p:cNvSpPr txBox="1"/>
          <p:nvPr/>
        </p:nvSpPr>
        <p:spPr>
          <a:xfrm>
            <a:off x="6667778" y="4836698"/>
            <a:ext cx="4992658" cy="1150636"/>
          </a:xfrm>
          <a:prstGeom prst="rect">
            <a:avLst/>
          </a:prstGeom>
          <a:noFill/>
        </p:spPr>
        <p:txBody>
          <a:bodyPr wrap="square" rtlCol="0">
            <a:spAutoFit/>
          </a:bodyPr>
          <a:lstStyle/>
          <a:p>
            <a:pPr>
              <a:lnSpc>
                <a:spcPct val="150000"/>
              </a:lnSpc>
            </a:pPr>
            <a:r>
              <a:rPr lang="ko-KR" altLang="en-US" sz="1100" dirty="0">
                <a:latin typeface="나눔스퀘어 네오 Bold" panose="00000800000000000000" pitchFamily="2" charset="-127"/>
                <a:ea typeface="나눔스퀘어 네오 Bold" panose="00000800000000000000" pitchFamily="2" charset="-127"/>
              </a:rPr>
              <a:t>‘국민체력 </a:t>
            </a:r>
            <a:r>
              <a:rPr lang="en-US" altLang="ko-KR" sz="1100" dirty="0">
                <a:latin typeface="나눔스퀘어 네오 Bold" panose="00000800000000000000" pitchFamily="2" charset="-127"/>
                <a:ea typeface="나눔스퀘어 네오 Bold" panose="00000800000000000000" pitchFamily="2" charset="-127"/>
              </a:rPr>
              <a:t>100’ </a:t>
            </a:r>
            <a:r>
              <a:rPr lang="ko-KR" altLang="en-US" sz="1100" dirty="0">
                <a:latin typeface="나눔스퀘어 네오 Bold" panose="00000800000000000000" pitchFamily="2" charset="-127"/>
                <a:ea typeface="나눔스퀘어 네오 Bold" panose="00000800000000000000" pitchFamily="2" charset="-127"/>
              </a:rPr>
              <a:t>인증센터 적고</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참가자는 전체 국민 대비 </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1%</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 미만</a:t>
            </a:r>
            <a:r>
              <a:rPr lang="en-US" altLang="ko-KR" sz="1050" dirty="0">
                <a:latin typeface="나눔스퀘어 네오 Bold" panose="00000800000000000000" pitchFamily="2" charset="-127"/>
                <a:ea typeface="나눔스퀘어 네오 Bold" panose="00000800000000000000" pitchFamily="2" charset="-127"/>
              </a:rPr>
              <a:t>(50%</a:t>
            </a:r>
            <a:r>
              <a:rPr lang="ko-KR" altLang="en-US" sz="1050" dirty="0">
                <a:latin typeface="나눔스퀘어 네오 Bold" panose="00000800000000000000" pitchFamily="2" charset="-127"/>
                <a:ea typeface="나눔스퀘어 네오 Bold" panose="00000800000000000000" pitchFamily="2" charset="-127"/>
              </a:rPr>
              <a:t>가 </a:t>
            </a:r>
            <a:r>
              <a:rPr lang="en-US" altLang="ko-KR" sz="1050" dirty="0">
                <a:latin typeface="나눔스퀘어 네오 Bold" panose="00000800000000000000" pitchFamily="2" charset="-127"/>
                <a:ea typeface="나눔스퀘어 네오 Bold" panose="00000800000000000000" pitchFamily="2" charset="-127"/>
              </a:rPr>
              <a:t>10</a:t>
            </a:r>
            <a:r>
              <a:rPr lang="ko-KR" altLang="en-US" sz="1050" dirty="0">
                <a:latin typeface="나눔스퀘어 네오 Bold" panose="00000800000000000000" pitchFamily="2" charset="-127"/>
                <a:ea typeface="나눔스퀘어 네오 Bold" panose="00000800000000000000" pitchFamily="2" charset="-127"/>
              </a:rPr>
              <a:t>대 </a:t>
            </a:r>
            <a:r>
              <a:rPr lang="en-US" altLang="ko-KR" sz="1050" dirty="0">
                <a:latin typeface="나눔스퀘어 네오 Bold" panose="00000800000000000000" pitchFamily="2" charset="-127"/>
                <a:ea typeface="나눔스퀘어 네오 Bold" panose="00000800000000000000" pitchFamily="2" charset="-127"/>
              </a:rPr>
              <a:t>)</a:t>
            </a: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생애주기별 ‘평생 체육’ 효과적 연결이 주요 요소</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“측정부터 상담까지 </a:t>
            </a:r>
            <a:r>
              <a:rPr lang="en-US" altLang="ko-KR" sz="1200" dirty="0">
                <a:latin typeface="나눔스퀘어 네오 Bold" panose="00000800000000000000" pitchFamily="2" charset="-127"/>
                <a:ea typeface="나눔스퀘어 네오 Bold" panose="00000800000000000000" pitchFamily="2" charset="-127"/>
              </a:rPr>
              <a:t>1</a:t>
            </a:r>
            <a:r>
              <a:rPr lang="ko-KR" altLang="en-US" sz="1200" dirty="0">
                <a:latin typeface="나눔스퀘어 네오 Bold" panose="00000800000000000000" pitchFamily="2" charset="-127"/>
                <a:ea typeface="나눔스퀘어 네오 Bold" panose="00000800000000000000" pitchFamily="2" charset="-127"/>
              </a:rPr>
              <a:t>인당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최소 </a:t>
            </a:r>
            <a:r>
              <a:rPr lang="en-US" altLang="ko-KR" sz="1200" dirty="0">
                <a:highlight>
                  <a:srgbClr val="FFEBB3"/>
                </a:highlight>
                <a:latin typeface="나눔스퀘어 네오 Bold" panose="00000800000000000000" pitchFamily="2" charset="-127"/>
                <a:ea typeface="나눔스퀘어 네오 Bold" panose="00000800000000000000" pitchFamily="2" charset="-127"/>
              </a:rPr>
              <a:t>30</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분이 소요</a:t>
            </a:r>
            <a:endParaRPr lang="en-US" altLang="ko-KR" sz="12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연간 측정인원 </a:t>
            </a:r>
            <a:r>
              <a:rPr lang="en-US" altLang="ko-KR" sz="1200" dirty="0">
                <a:highlight>
                  <a:srgbClr val="FFEBB3"/>
                </a:highlight>
                <a:latin typeface="나눔스퀘어 네오 Bold" panose="00000800000000000000" pitchFamily="2" charset="-127"/>
                <a:ea typeface="나눔스퀘어 네오 Bold" panose="00000800000000000000" pitchFamily="2" charset="-127"/>
              </a:rPr>
              <a:t>35</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만명이 사실상 최대치</a:t>
            </a:r>
            <a:r>
              <a:rPr lang="ko-KR" altLang="en-US" sz="1200" dirty="0">
                <a:latin typeface="나눔스퀘어 네오 Bold" panose="00000800000000000000" pitchFamily="2" charset="-127"/>
                <a:ea typeface="나눔스퀘어 네오 Bold" panose="00000800000000000000" pitchFamily="2" charset="-127"/>
              </a:rPr>
              <a:t>”</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9" name="TextBox 8">
            <a:extLst>
              <a:ext uri="{FF2B5EF4-FFF2-40B4-BE49-F238E27FC236}">
                <a16:creationId xmlns:a16="http://schemas.microsoft.com/office/drawing/2014/main" id="{249AB882-AE74-E89B-3398-BCA402E271F4}"/>
              </a:ext>
            </a:extLst>
          </p:cNvPr>
          <p:cNvSpPr txBox="1"/>
          <p:nvPr/>
        </p:nvSpPr>
        <p:spPr>
          <a:xfrm>
            <a:off x="1514429" y="1094645"/>
            <a:ext cx="2989720" cy="338554"/>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dirty="0">
                <a:highlight>
                  <a:srgbClr val="FFEBB3"/>
                </a:highlight>
              </a:rPr>
              <a:t>공공기관의 체력시험 평가제</a:t>
            </a:r>
          </a:p>
        </p:txBody>
      </p:sp>
      <p:sp>
        <p:nvSpPr>
          <p:cNvPr id="18" name="TextBox 17">
            <a:extLst>
              <a:ext uri="{FF2B5EF4-FFF2-40B4-BE49-F238E27FC236}">
                <a16:creationId xmlns:a16="http://schemas.microsoft.com/office/drawing/2014/main" id="{C4215BB3-96D5-D3A8-0F09-944A4294216B}"/>
              </a:ext>
            </a:extLst>
          </p:cNvPr>
          <p:cNvSpPr txBox="1"/>
          <p:nvPr/>
        </p:nvSpPr>
        <p:spPr>
          <a:xfrm>
            <a:off x="540065" y="4370825"/>
            <a:ext cx="4938032" cy="1727717"/>
          </a:xfrm>
          <a:prstGeom prst="rect">
            <a:avLst/>
          </a:prstGeom>
          <a:noFill/>
        </p:spPr>
        <p:txBody>
          <a:bodyPr wrap="square" rtlCol="0">
            <a:spAutoFit/>
          </a:bodyPr>
          <a:lstStyle/>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국민의 체력 증진을 위한 복지서비스가 최초 목적과는 달리 활용되면서</a:t>
            </a:r>
            <a:r>
              <a:rPr lang="ko-KR" altLang="en-US" sz="1200" dirty="0">
                <a:latin typeface="나눔스퀘어 네오 Bold" panose="00000800000000000000" pitchFamily="2" charset="-127"/>
                <a:ea typeface="나눔스퀘어 네오 Bold" panose="00000800000000000000" pitchFamily="2" charset="-127"/>
              </a:rPr>
              <a:t> </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국민이 이용하기 </a:t>
            </a:r>
            <a:r>
              <a:rPr lang="ko-KR" altLang="en-US" sz="1200" dirty="0" err="1">
                <a:highlight>
                  <a:srgbClr val="FFEBB3"/>
                </a:highlight>
                <a:latin typeface="나눔스퀘어 네오 Bold" panose="00000800000000000000" pitchFamily="2" charset="-127"/>
                <a:ea typeface="나눔스퀘어 네오 Bold" panose="00000800000000000000" pitchFamily="2" charset="-127"/>
              </a:rPr>
              <a:t>어려워짐</a:t>
            </a:r>
            <a:endParaRPr lang="en-US" altLang="ko-KR" sz="12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국민체력 </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인증 민간항공 채용 평가 둔갑</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공공기관 등에서 ‘국민체력 </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으로 체력시험 평가를 대체</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일부 민간항공사들마저 ‘국민체력 </a:t>
            </a:r>
            <a:r>
              <a:rPr lang="en-US" altLang="ko-KR" sz="1200" dirty="0">
                <a:latin typeface="나눔스퀘어 네오 Bold" panose="00000800000000000000" pitchFamily="2" charset="-127"/>
                <a:ea typeface="나눔스퀘어 네오 Bold" panose="00000800000000000000" pitchFamily="2" charset="-127"/>
              </a:rPr>
              <a:t>100’</a:t>
            </a:r>
            <a:r>
              <a:rPr lang="ko-KR" altLang="en-US" sz="1200" dirty="0">
                <a:latin typeface="나눔스퀘어 네오 Bold" panose="00000800000000000000" pitchFamily="2" charset="-127"/>
                <a:ea typeface="나눔스퀘어 네오 Bold" panose="00000800000000000000" pitchFamily="2" charset="-127"/>
              </a:rPr>
              <a:t>을 객실승무원 채용에 이용하기</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ko-KR" altLang="en-US" sz="1200" dirty="0">
                <a:latin typeface="나눔스퀘어 네오 Bold" panose="00000800000000000000" pitchFamily="2" charset="-127"/>
                <a:ea typeface="나눔스퀘어 네오 Bold" panose="00000800000000000000" pitchFamily="2" charset="-127"/>
              </a:rPr>
              <a:t>  시작하면서 예약은 더 </a:t>
            </a:r>
            <a:r>
              <a:rPr lang="ko-KR" altLang="en-US" sz="1200" dirty="0" err="1">
                <a:latin typeface="나눔스퀘어 네오 Bold" panose="00000800000000000000" pitchFamily="2" charset="-127"/>
                <a:ea typeface="나눔스퀘어 네오 Bold" panose="00000800000000000000" pitchFamily="2" charset="-127"/>
              </a:rPr>
              <a:t>어려워짐</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19" name="Picture 4">
            <a:extLst>
              <a:ext uri="{FF2B5EF4-FFF2-40B4-BE49-F238E27FC236}">
                <a16:creationId xmlns:a16="http://schemas.microsoft.com/office/drawing/2014/main" id="{F5A116DD-D326-0047-1C33-4C2B23B62B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58" y="2005174"/>
            <a:ext cx="3172353" cy="2116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진에어 하반기 승무원 120명 채용, ‘국민체력 100 인증서’로 체력검사 대체">
            <a:extLst>
              <a:ext uri="{FF2B5EF4-FFF2-40B4-BE49-F238E27FC236}">
                <a16:creationId xmlns:a16="http://schemas.microsoft.com/office/drawing/2014/main" id="{7AC1912E-7573-E7FC-4B95-B30A25AD59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0956" y="1601138"/>
            <a:ext cx="2210490" cy="1105245"/>
          </a:xfrm>
          <a:prstGeom prst="rect">
            <a:avLst/>
          </a:prstGeom>
          <a:noFill/>
          <a:extLst>
            <a:ext uri="{909E8E84-426E-40DD-AFC4-6F175D3DCCD1}">
              <a14:hiddenFill xmlns:a14="http://schemas.microsoft.com/office/drawing/2010/main">
                <a:solidFill>
                  <a:srgbClr val="FFFFFF"/>
                </a:solidFill>
              </a14:hiddenFill>
            </a:ext>
          </a:extLst>
        </p:spPr>
      </p:pic>
      <p:sp>
        <p:nvSpPr>
          <p:cNvPr id="21" name="사각형: 둥근 모서리 20">
            <a:extLst>
              <a:ext uri="{FF2B5EF4-FFF2-40B4-BE49-F238E27FC236}">
                <a16:creationId xmlns:a16="http://schemas.microsoft.com/office/drawing/2014/main" id="{43D048D6-BCDB-428B-8565-8F17928D170B}"/>
              </a:ext>
            </a:extLst>
          </p:cNvPr>
          <p:cNvSpPr/>
          <p:nvPr/>
        </p:nvSpPr>
        <p:spPr>
          <a:xfrm>
            <a:off x="531564" y="1052899"/>
            <a:ext cx="4938032" cy="5230712"/>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120877F4-59C5-0A9F-F1F1-6CD3D8D91AC9}"/>
              </a:ext>
            </a:extLst>
          </p:cNvPr>
          <p:cNvSpPr/>
          <p:nvPr/>
        </p:nvSpPr>
        <p:spPr>
          <a:xfrm>
            <a:off x="6540137" y="1052899"/>
            <a:ext cx="5120300" cy="5230712"/>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7860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목표</a:t>
            </a:r>
          </a:p>
        </p:txBody>
      </p:sp>
      <p:sp>
        <p:nvSpPr>
          <p:cNvPr id="7" name="TextBox 6">
            <a:extLst>
              <a:ext uri="{FF2B5EF4-FFF2-40B4-BE49-F238E27FC236}">
                <a16:creationId xmlns:a16="http://schemas.microsoft.com/office/drawing/2014/main" id="{F2F2DC67-39B7-E334-A3B6-221377D2B3E0}"/>
              </a:ext>
            </a:extLst>
          </p:cNvPr>
          <p:cNvSpPr txBox="1"/>
          <p:nvPr/>
        </p:nvSpPr>
        <p:spPr>
          <a:xfrm>
            <a:off x="910785" y="5144032"/>
            <a:ext cx="2386486" cy="584775"/>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온라인으로</a:t>
            </a:r>
            <a:r>
              <a:rPr lang="en-US" altLang="ko-KR" sz="1600" dirty="0">
                <a:latin typeface="나눔스퀘어 네오 ExtraBold" panose="00000900000000000000" pitchFamily="2" charset="-127"/>
                <a:ea typeface="나눔스퀘어 네오 ExtraBold" panose="00000900000000000000" pitchFamily="2" charset="-127"/>
              </a:rPr>
              <a:t> </a:t>
            </a:r>
            <a:r>
              <a:rPr lang="ko-KR" altLang="en-US" sz="1600" dirty="0">
                <a:latin typeface="나눔스퀘어 네오 ExtraBold" panose="00000900000000000000" pitchFamily="2" charset="-127"/>
                <a:ea typeface="나눔스퀘어 네오 ExtraBold" panose="00000900000000000000" pitchFamily="2" charset="-127"/>
              </a:rPr>
              <a:t>누구나 </a:t>
            </a:r>
            <a:endParaRPr lang="en-US" altLang="ko-KR" sz="1600" dirty="0">
              <a:latin typeface="나눔스퀘어 네오 ExtraBold" panose="00000900000000000000" pitchFamily="2" charset="-127"/>
              <a:ea typeface="나눔스퀘어 네오 ExtraBold" panose="00000900000000000000" pitchFamily="2" charset="-127"/>
            </a:endParaRPr>
          </a:p>
          <a:p>
            <a:pPr algn="ctr"/>
            <a:r>
              <a:rPr lang="ko-KR" altLang="en-US" sz="1600" dirty="0">
                <a:latin typeface="나눔스퀘어 네오 ExtraBold" panose="00000900000000000000" pitchFamily="2" charset="-127"/>
                <a:ea typeface="나눔스퀘어 네오 ExtraBold" panose="00000900000000000000" pitchFamily="2" charset="-127"/>
              </a:rPr>
              <a:t>쉽고 간편한 이용</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8" name="TextBox 7">
            <a:extLst>
              <a:ext uri="{FF2B5EF4-FFF2-40B4-BE49-F238E27FC236}">
                <a16:creationId xmlns:a16="http://schemas.microsoft.com/office/drawing/2014/main" id="{644C4417-5100-41E3-37A0-7BEECF83C800}"/>
              </a:ext>
            </a:extLst>
          </p:cNvPr>
          <p:cNvSpPr txBox="1"/>
          <p:nvPr/>
        </p:nvSpPr>
        <p:spPr>
          <a:xfrm>
            <a:off x="8701303" y="5191129"/>
            <a:ext cx="2723819"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a:t>
            </a:r>
            <a:r>
              <a:rPr lang="en-US" altLang="ko-KR" sz="1600" dirty="0">
                <a:latin typeface="나눔스퀘어 네오 ExtraBold" panose="00000900000000000000" pitchFamily="2" charset="-127"/>
                <a:ea typeface="나눔스퀘어 네오 ExtraBold" panose="00000900000000000000" pitchFamily="2" charset="-127"/>
              </a:rPr>
              <a:t>100 </a:t>
            </a:r>
            <a:r>
              <a:rPr lang="ko-KR" altLang="en-US" sz="1600" dirty="0">
                <a:latin typeface="나눔스퀘어 네오 ExtraBold" panose="00000900000000000000" pitchFamily="2" charset="-127"/>
                <a:ea typeface="나눔스퀘어 네오 ExtraBold" panose="00000900000000000000" pitchFamily="2" charset="-127"/>
              </a:rPr>
              <a:t>활성화</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9" name="TextBox 8">
            <a:extLst>
              <a:ext uri="{FF2B5EF4-FFF2-40B4-BE49-F238E27FC236}">
                <a16:creationId xmlns:a16="http://schemas.microsoft.com/office/drawing/2014/main" id="{38B7B4A8-691E-4848-1A18-EC4D2DD3C575}"/>
              </a:ext>
            </a:extLst>
          </p:cNvPr>
          <p:cNvSpPr txBox="1"/>
          <p:nvPr/>
        </p:nvSpPr>
        <p:spPr>
          <a:xfrm>
            <a:off x="7189888" y="2734715"/>
            <a:ext cx="2281372" cy="707566"/>
          </a:xfrm>
          <a:prstGeom prst="rect">
            <a:avLst/>
          </a:prstGeom>
          <a:noFill/>
        </p:spPr>
        <p:txBody>
          <a:bodyPr wrap="square" rtlCol="0">
            <a:spAutoFit/>
          </a:bodyPr>
          <a:lstStyle>
            <a:defPPr>
              <a:defRPr lang="ko-KR"/>
            </a:defPPr>
            <a:lvl1pPr algn="ctr">
              <a:lnSpc>
                <a:spcPct val="150000"/>
              </a:lnSpc>
              <a:defRPr sz="1200">
                <a:latin typeface="나눔스퀘어 네오 Bold" panose="00000800000000000000" pitchFamily="2" charset="-127"/>
                <a:ea typeface="나눔스퀘어 네오 Bold" panose="00000800000000000000" pitchFamily="2" charset="-127"/>
              </a:defRPr>
            </a:lvl1pPr>
          </a:lstStyle>
          <a:p>
            <a:r>
              <a:rPr lang="ko-KR" altLang="en-US" sz="1400" dirty="0" err="1">
                <a:latin typeface="나눔스퀘어 네오 ExtraBold" panose="00000900000000000000" pitchFamily="2" charset="-127"/>
                <a:ea typeface="나눔스퀘어 네오 ExtraBold" panose="00000900000000000000" pitchFamily="2" charset="-127"/>
              </a:rPr>
              <a:t>챗봇을</a:t>
            </a:r>
            <a:r>
              <a:rPr lang="ko-KR" altLang="en-US" sz="1400" dirty="0">
                <a:latin typeface="나눔스퀘어 네오 ExtraBold" panose="00000900000000000000" pitchFamily="2" charset="-127"/>
                <a:ea typeface="나눔스퀘어 네오 ExtraBold" panose="00000900000000000000" pitchFamily="2" charset="-127"/>
              </a:rPr>
              <a:t> 활용한 </a:t>
            </a:r>
            <a:endParaRPr lang="en-US" altLang="ko-KR" sz="1400" dirty="0">
              <a:latin typeface="나눔스퀘어 네오 ExtraBold" panose="00000900000000000000" pitchFamily="2" charset="-127"/>
              <a:ea typeface="나눔스퀘어 네오 ExtraBold" panose="00000900000000000000" pitchFamily="2" charset="-127"/>
            </a:endParaRPr>
          </a:p>
          <a:p>
            <a:r>
              <a:rPr lang="ko-KR" altLang="en-US" sz="1400" dirty="0">
                <a:latin typeface="나눔스퀘어 네오 ExtraBold" panose="00000900000000000000" pitchFamily="2" charset="-127"/>
                <a:ea typeface="나눔스퀘어 네오 ExtraBold" panose="00000900000000000000" pitchFamily="2" charset="-127"/>
              </a:rPr>
              <a:t>맞춤형 운동 추천</a:t>
            </a:r>
          </a:p>
        </p:txBody>
      </p:sp>
      <p:sp>
        <p:nvSpPr>
          <p:cNvPr id="10" name="TextBox 9">
            <a:extLst>
              <a:ext uri="{FF2B5EF4-FFF2-40B4-BE49-F238E27FC236}">
                <a16:creationId xmlns:a16="http://schemas.microsoft.com/office/drawing/2014/main" id="{B82166E1-910A-E088-4BEC-1F8C34BD6C6C}"/>
              </a:ext>
            </a:extLst>
          </p:cNvPr>
          <p:cNvSpPr txBox="1"/>
          <p:nvPr/>
        </p:nvSpPr>
        <p:spPr>
          <a:xfrm>
            <a:off x="2875609" y="2734715"/>
            <a:ext cx="2098950" cy="707566"/>
          </a:xfrm>
          <a:prstGeom prst="rect">
            <a:avLst/>
          </a:prstGeom>
          <a:noFill/>
        </p:spPr>
        <p:txBody>
          <a:bodyPr wrap="square" rtlCol="0">
            <a:spAutoFit/>
          </a:bodyPr>
          <a:lstStyle/>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인공지능을 활용한 </a:t>
            </a:r>
            <a:endParaRPr lang="en-US" altLang="ko-KR" sz="1400" dirty="0">
              <a:latin typeface="나눔스퀘어 네오 ExtraBold" panose="00000900000000000000" pitchFamily="2" charset="-127"/>
              <a:ea typeface="나눔스퀘어 네오 ExtraBold" panose="00000900000000000000" pitchFamily="2" charset="-127"/>
            </a:endParaRPr>
          </a:p>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맞춤형 운동 추천</a:t>
            </a:r>
            <a:endParaRPr lang="en-US" altLang="ko-KR" sz="1400" dirty="0">
              <a:latin typeface="나눔스퀘어 네오 ExtraBold" panose="00000900000000000000" pitchFamily="2" charset="-127"/>
              <a:ea typeface="나눔스퀘어 네오 ExtraBold" panose="00000900000000000000" pitchFamily="2" charset="-127"/>
            </a:endParaRPr>
          </a:p>
        </p:txBody>
      </p:sp>
      <p:sp>
        <p:nvSpPr>
          <p:cNvPr id="15" name="TextBox 14">
            <a:extLst>
              <a:ext uri="{FF2B5EF4-FFF2-40B4-BE49-F238E27FC236}">
                <a16:creationId xmlns:a16="http://schemas.microsoft.com/office/drawing/2014/main" id="{CE2ECF78-E922-AB2C-96C4-40358A10B3B9}"/>
              </a:ext>
            </a:extLst>
          </p:cNvPr>
          <p:cNvSpPr txBox="1"/>
          <p:nvPr/>
        </p:nvSpPr>
        <p:spPr>
          <a:xfrm>
            <a:off x="5019328" y="5191129"/>
            <a:ext cx="2153344"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 증진</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18" name="사각형: 둥근 모서리 17">
            <a:extLst>
              <a:ext uri="{FF2B5EF4-FFF2-40B4-BE49-F238E27FC236}">
                <a16:creationId xmlns:a16="http://schemas.microsoft.com/office/drawing/2014/main" id="{D2EEA286-48AC-DEF0-230F-745239079855}"/>
              </a:ext>
            </a:extLst>
          </p:cNvPr>
          <p:cNvSpPr/>
          <p:nvPr/>
        </p:nvSpPr>
        <p:spPr>
          <a:xfrm>
            <a:off x="3295084"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EDF4D571-01E8-CD7B-15F4-400CA96F2698}"/>
              </a:ext>
            </a:extLst>
          </p:cNvPr>
          <p:cNvSpPr/>
          <p:nvPr/>
        </p:nvSpPr>
        <p:spPr>
          <a:xfrm>
            <a:off x="14923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5BC3A008-75F2-9D2E-510B-2A5CD91232B6}"/>
              </a:ext>
            </a:extLst>
          </p:cNvPr>
          <p:cNvSpPr/>
          <p:nvPr/>
        </p:nvSpPr>
        <p:spPr>
          <a:xfrm>
            <a:off x="543750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1">
            <a:extLst>
              <a:ext uri="{FF2B5EF4-FFF2-40B4-BE49-F238E27FC236}">
                <a16:creationId xmlns:a16="http://schemas.microsoft.com/office/drawing/2014/main" id="{32B023B7-7AF5-9E87-1544-71FF048EE9C1}"/>
              </a:ext>
            </a:extLst>
          </p:cNvPr>
          <p:cNvSpPr/>
          <p:nvPr/>
        </p:nvSpPr>
        <p:spPr>
          <a:xfrm>
            <a:off x="7639190"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FD3D2B94-3696-77C9-0EBE-D0B852434CE0}"/>
              </a:ext>
            </a:extLst>
          </p:cNvPr>
          <p:cNvSpPr/>
          <p:nvPr/>
        </p:nvSpPr>
        <p:spPr>
          <a:xfrm>
            <a:off x="93826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826BF20D-AC37-FB82-C76D-8E187A7B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4" y="1570720"/>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AAFA87-6FA1-600C-FE3A-C52B26D18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190" y="1570720"/>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CAF71D-4345-20A9-E760-182DF83892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502" y="3917106"/>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국민체력100 - YouTube">
            <a:extLst>
              <a:ext uri="{FF2B5EF4-FFF2-40B4-BE49-F238E27FC236}">
                <a16:creationId xmlns:a16="http://schemas.microsoft.com/office/drawing/2014/main" id="{D349FCFA-4796-EE8B-D95D-A549DD703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7131" y="3917106"/>
            <a:ext cx="864000" cy="864000"/>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1C235C7-CB95-A9A6-050D-466E42EE2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352" y="3917106"/>
            <a:ext cx="864000" cy="8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43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목표</a:t>
            </a:r>
          </a:p>
        </p:txBody>
      </p:sp>
      <p:sp>
        <p:nvSpPr>
          <p:cNvPr id="7" name="TextBox 6">
            <a:extLst>
              <a:ext uri="{FF2B5EF4-FFF2-40B4-BE49-F238E27FC236}">
                <a16:creationId xmlns:a16="http://schemas.microsoft.com/office/drawing/2014/main" id="{F2F2DC67-39B7-E334-A3B6-221377D2B3E0}"/>
              </a:ext>
            </a:extLst>
          </p:cNvPr>
          <p:cNvSpPr txBox="1"/>
          <p:nvPr/>
        </p:nvSpPr>
        <p:spPr>
          <a:xfrm>
            <a:off x="910785" y="5144032"/>
            <a:ext cx="2386486" cy="584775"/>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온라인으로</a:t>
            </a:r>
            <a:r>
              <a:rPr lang="en-US" altLang="ko-KR" sz="1600" dirty="0">
                <a:latin typeface="나눔스퀘어 네오 ExtraBold" panose="00000900000000000000" pitchFamily="2" charset="-127"/>
                <a:ea typeface="나눔스퀘어 네오 ExtraBold" panose="00000900000000000000" pitchFamily="2" charset="-127"/>
              </a:rPr>
              <a:t> </a:t>
            </a:r>
            <a:r>
              <a:rPr lang="ko-KR" altLang="en-US" sz="1600" dirty="0">
                <a:latin typeface="나눔스퀘어 네오 ExtraBold" panose="00000900000000000000" pitchFamily="2" charset="-127"/>
                <a:ea typeface="나눔스퀘어 네오 ExtraBold" panose="00000900000000000000" pitchFamily="2" charset="-127"/>
              </a:rPr>
              <a:t>누구나 </a:t>
            </a:r>
            <a:endParaRPr lang="en-US" altLang="ko-KR" sz="1600" dirty="0">
              <a:latin typeface="나눔스퀘어 네오 ExtraBold" panose="00000900000000000000" pitchFamily="2" charset="-127"/>
              <a:ea typeface="나눔스퀘어 네오 ExtraBold" panose="00000900000000000000" pitchFamily="2" charset="-127"/>
            </a:endParaRPr>
          </a:p>
          <a:p>
            <a:pPr algn="ctr"/>
            <a:r>
              <a:rPr lang="ko-KR" altLang="en-US" sz="1600" dirty="0">
                <a:latin typeface="나눔스퀘어 네오 ExtraBold" panose="00000900000000000000" pitchFamily="2" charset="-127"/>
                <a:ea typeface="나눔스퀘어 네오 ExtraBold" panose="00000900000000000000" pitchFamily="2" charset="-127"/>
              </a:rPr>
              <a:t>쉽고 간편한 이용</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8" name="TextBox 7">
            <a:extLst>
              <a:ext uri="{FF2B5EF4-FFF2-40B4-BE49-F238E27FC236}">
                <a16:creationId xmlns:a16="http://schemas.microsoft.com/office/drawing/2014/main" id="{644C4417-5100-41E3-37A0-7BEECF83C800}"/>
              </a:ext>
            </a:extLst>
          </p:cNvPr>
          <p:cNvSpPr txBox="1"/>
          <p:nvPr/>
        </p:nvSpPr>
        <p:spPr>
          <a:xfrm>
            <a:off x="8701303" y="5191129"/>
            <a:ext cx="2723819"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a:t>
            </a:r>
            <a:r>
              <a:rPr lang="en-US" altLang="ko-KR" sz="1600" dirty="0">
                <a:latin typeface="나눔스퀘어 네오 ExtraBold" panose="00000900000000000000" pitchFamily="2" charset="-127"/>
                <a:ea typeface="나눔스퀘어 네오 ExtraBold" panose="00000900000000000000" pitchFamily="2" charset="-127"/>
              </a:rPr>
              <a:t>100 </a:t>
            </a:r>
            <a:r>
              <a:rPr lang="ko-KR" altLang="en-US" sz="1600" dirty="0">
                <a:latin typeface="나눔스퀘어 네오 ExtraBold" panose="00000900000000000000" pitchFamily="2" charset="-127"/>
                <a:ea typeface="나눔스퀘어 네오 ExtraBold" panose="00000900000000000000" pitchFamily="2" charset="-127"/>
              </a:rPr>
              <a:t>활성화</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9" name="TextBox 8">
            <a:extLst>
              <a:ext uri="{FF2B5EF4-FFF2-40B4-BE49-F238E27FC236}">
                <a16:creationId xmlns:a16="http://schemas.microsoft.com/office/drawing/2014/main" id="{38B7B4A8-691E-4848-1A18-EC4D2DD3C575}"/>
              </a:ext>
            </a:extLst>
          </p:cNvPr>
          <p:cNvSpPr txBox="1"/>
          <p:nvPr/>
        </p:nvSpPr>
        <p:spPr>
          <a:xfrm>
            <a:off x="7189888" y="2734715"/>
            <a:ext cx="2281372" cy="707566"/>
          </a:xfrm>
          <a:prstGeom prst="rect">
            <a:avLst/>
          </a:prstGeom>
          <a:noFill/>
        </p:spPr>
        <p:txBody>
          <a:bodyPr wrap="square" rtlCol="0">
            <a:spAutoFit/>
          </a:bodyPr>
          <a:lstStyle>
            <a:defPPr>
              <a:defRPr lang="ko-KR"/>
            </a:defPPr>
            <a:lvl1pPr algn="ctr">
              <a:lnSpc>
                <a:spcPct val="150000"/>
              </a:lnSpc>
              <a:defRPr sz="1200">
                <a:latin typeface="나눔스퀘어 네오 Bold" panose="00000800000000000000" pitchFamily="2" charset="-127"/>
                <a:ea typeface="나눔스퀘어 네오 Bold" panose="00000800000000000000" pitchFamily="2" charset="-127"/>
              </a:defRPr>
            </a:lvl1pPr>
          </a:lstStyle>
          <a:p>
            <a:r>
              <a:rPr lang="ko-KR" altLang="en-US" sz="1400" dirty="0" err="1">
                <a:latin typeface="나눔스퀘어 네오 ExtraBold" panose="00000900000000000000" pitchFamily="2" charset="-127"/>
                <a:ea typeface="나눔스퀘어 네오 ExtraBold" panose="00000900000000000000" pitchFamily="2" charset="-127"/>
              </a:rPr>
              <a:t>챗봇을</a:t>
            </a:r>
            <a:r>
              <a:rPr lang="ko-KR" altLang="en-US" sz="1400" dirty="0">
                <a:latin typeface="나눔스퀘어 네오 ExtraBold" panose="00000900000000000000" pitchFamily="2" charset="-127"/>
                <a:ea typeface="나눔스퀘어 네오 ExtraBold" panose="00000900000000000000" pitchFamily="2" charset="-127"/>
              </a:rPr>
              <a:t> 활용한 </a:t>
            </a:r>
            <a:endParaRPr lang="en-US" altLang="ko-KR" sz="1400" dirty="0">
              <a:latin typeface="나눔스퀘어 네오 ExtraBold" panose="00000900000000000000" pitchFamily="2" charset="-127"/>
              <a:ea typeface="나눔스퀘어 네오 ExtraBold" panose="00000900000000000000" pitchFamily="2" charset="-127"/>
            </a:endParaRPr>
          </a:p>
          <a:p>
            <a:r>
              <a:rPr lang="ko-KR" altLang="en-US" sz="1400" dirty="0">
                <a:latin typeface="나눔스퀘어 네오 ExtraBold" panose="00000900000000000000" pitchFamily="2" charset="-127"/>
                <a:ea typeface="나눔스퀘어 네오 ExtraBold" panose="00000900000000000000" pitchFamily="2" charset="-127"/>
              </a:rPr>
              <a:t>맞춤형 운동 추천</a:t>
            </a:r>
          </a:p>
        </p:txBody>
      </p:sp>
      <p:sp>
        <p:nvSpPr>
          <p:cNvPr id="10" name="TextBox 9">
            <a:extLst>
              <a:ext uri="{FF2B5EF4-FFF2-40B4-BE49-F238E27FC236}">
                <a16:creationId xmlns:a16="http://schemas.microsoft.com/office/drawing/2014/main" id="{B82166E1-910A-E088-4BEC-1F8C34BD6C6C}"/>
              </a:ext>
            </a:extLst>
          </p:cNvPr>
          <p:cNvSpPr txBox="1"/>
          <p:nvPr/>
        </p:nvSpPr>
        <p:spPr>
          <a:xfrm>
            <a:off x="2875609" y="2734715"/>
            <a:ext cx="2098950" cy="707566"/>
          </a:xfrm>
          <a:prstGeom prst="rect">
            <a:avLst/>
          </a:prstGeom>
          <a:noFill/>
        </p:spPr>
        <p:txBody>
          <a:bodyPr wrap="square" rtlCol="0">
            <a:spAutoFit/>
          </a:bodyPr>
          <a:lstStyle/>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인공지능을 활용한 </a:t>
            </a:r>
            <a:endParaRPr lang="en-US" altLang="ko-KR" sz="1400" dirty="0">
              <a:latin typeface="나눔스퀘어 네오 ExtraBold" panose="00000900000000000000" pitchFamily="2" charset="-127"/>
              <a:ea typeface="나눔스퀘어 네오 ExtraBold" panose="00000900000000000000" pitchFamily="2" charset="-127"/>
            </a:endParaRPr>
          </a:p>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맞춤형 운동 추천</a:t>
            </a:r>
            <a:endParaRPr lang="en-US" altLang="ko-KR" sz="1400" dirty="0">
              <a:latin typeface="나눔스퀘어 네오 ExtraBold" panose="00000900000000000000" pitchFamily="2" charset="-127"/>
              <a:ea typeface="나눔스퀘어 네오 ExtraBold" panose="00000900000000000000" pitchFamily="2" charset="-127"/>
            </a:endParaRPr>
          </a:p>
        </p:txBody>
      </p:sp>
      <p:sp>
        <p:nvSpPr>
          <p:cNvPr id="15" name="TextBox 14">
            <a:extLst>
              <a:ext uri="{FF2B5EF4-FFF2-40B4-BE49-F238E27FC236}">
                <a16:creationId xmlns:a16="http://schemas.microsoft.com/office/drawing/2014/main" id="{CE2ECF78-E922-AB2C-96C4-40358A10B3B9}"/>
              </a:ext>
            </a:extLst>
          </p:cNvPr>
          <p:cNvSpPr txBox="1"/>
          <p:nvPr/>
        </p:nvSpPr>
        <p:spPr>
          <a:xfrm>
            <a:off x="5019328" y="5191129"/>
            <a:ext cx="2153344"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 증진</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18" name="사각형: 둥근 모서리 17">
            <a:extLst>
              <a:ext uri="{FF2B5EF4-FFF2-40B4-BE49-F238E27FC236}">
                <a16:creationId xmlns:a16="http://schemas.microsoft.com/office/drawing/2014/main" id="{D2EEA286-48AC-DEF0-230F-745239079855}"/>
              </a:ext>
            </a:extLst>
          </p:cNvPr>
          <p:cNvSpPr/>
          <p:nvPr/>
        </p:nvSpPr>
        <p:spPr>
          <a:xfrm>
            <a:off x="3295084"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EDF4D571-01E8-CD7B-15F4-400CA96F2698}"/>
              </a:ext>
            </a:extLst>
          </p:cNvPr>
          <p:cNvSpPr/>
          <p:nvPr/>
        </p:nvSpPr>
        <p:spPr>
          <a:xfrm>
            <a:off x="14923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5BC3A008-75F2-9D2E-510B-2A5CD91232B6}"/>
              </a:ext>
            </a:extLst>
          </p:cNvPr>
          <p:cNvSpPr/>
          <p:nvPr/>
        </p:nvSpPr>
        <p:spPr>
          <a:xfrm>
            <a:off x="543750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1">
            <a:extLst>
              <a:ext uri="{FF2B5EF4-FFF2-40B4-BE49-F238E27FC236}">
                <a16:creationId xmlns:a16="http://schemas.microsoft.com/office/drawing/2014/main" id="{32B023B7-7AF5-9E87-1544-71FF048EE9C1}"/>
              </a:ext>
            </a:extLst>
          </p:cNvPr>
          <p:cNvSpPr/>
          <p:nvPr/>
        </p:nvSpPr>
        <p:spPr>
          <a:xfrm>
            <a:off x="7639190"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FD3D2B94-3696-77C9-0EBE-D0B852434CE0}"/>
              </a:ext>
            </a:extLst>
          </p:cNvPr>
          <p:cNvSpPr/>
          <p:nvPr/>
        </p:nvSpPr>
        <p:spPr>
          <a:xfrm>
            <a:off x="93826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826BF20D-AC37-FB82-C76D-8E187A7B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084" y="1534720"/>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AAFA87-6FA1-600C-FE3A-C52B26D18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815" y="1534720"/>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CAF71D-4345-20A9-E760-182DF83892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9502" y="3881106"/>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국민체력100 - YouTube">
            <a:extLst>
              <a:ext uri="{FF2B5EF4-FFF2-40B4-BE49-F238E27FC236}">
                <a16:creationId xmlns:a16="http://schemas.microsoft.com/office/drawing/2014/main" id="{D349FCFA-4796-EE8B-D95D-A549DD703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4652" y="3881106"/>
            <a:ext cx="936000" cy="936000"/>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1C235C7-CB95-A9A6-050D-466E42EE2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4352" y="3881106"/>
            <a:ext cx="936000" cy="936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A07DBFB5-6682-87CA-82FE-A5A4F9F4F042}"/>
              </a:ext>
            </a:extLst>
          </p:cNvPr>
          <p:cNvSpPr/>
          <p:nvPr/>
        </p:nvSpPr>
        <p:spPr>
          <a:xfrm>
            <a:off x="-357597" y="-203200"/>
            <a:ext cx="12820451" cy="7213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8322291F-7C6B-6CCD-8032-54E478F05420}"/>
              </a:ext>
            </a:extLst>
          </p:cNvPr>
          <p:cNvSpPr txBox="1"/>
          <p:nvPr/>
        </p:nvSpPr>
        <p:spPr>
          <a:xfrm>
            <a:off x="1801636" y="2542882"/>
            <a:ext cx="8422874" cy="1498615"/>
          </a:xfrm>
          <a:prstGeom prst="rect">
            <a:avLst/>
          </a:prstGeom>
          <a:noFill/>
        </p:spPr>
        <p:txBody>
          <a:bodyPr wrap="square">
            <a:spAutoFit/>
          </a:bodyPr>
          <a:lstStyle/>
          <a:p>
            <a:pPr algn="ctr">
              <a:lnSpc>
                <a:spcPct val="150000"/>
              </a:lnSpc>
            </a:pP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국민체력 증진을 위해 </a:t>
            </a:r>
            <a:r>
              <a:rPr lang="ko-KR" altLang="en-US"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인공지능으로  맞춤형 </a:t>
            </a:r>
            <a:endParaRPr lang="en-US" altLang="ko-KR"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endParaRPr>
          </a:p>
          <a:p>
            <a:pPr algn="ctr">
              <a:lnSpc>
                <a:spcPct val="150000"/>
              </a:lnSpc>
            </a:pPr>
            <a:r>
              <a:rPr lang="ko-KR" altLang="en-US"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운동 추천과 </a:t>
            </a:r>
            <a:r>
              <a:rPr lang="ko-KR" altLang="en-US" sz="3200" spc="-100" dirty="0" err="1">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챗봇</a:t>
            </a:r>
            <a:r>
              <a:rPr lang="ko-KR" altLang="en-US" sz="3200" spc="-100" dirty="0" err="1">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을</a:t>
            </a: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 온라인 </a:t>
            </a:r>
            <a:r>
              <a:rPr lang="ko-KR" altLang="en-US" sz="3200" spc="-100" dirty="0" err="1">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웹앱으로</a:t>
            </a: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 제공</a:t>
            </a:r>
          </a:p>
        </p:txBody>
      </p:sp>
      <p:sp>
        <p:nvSpPr>
          <p:cNvPr id="16" name="TextBox 15">
            <a:extLst>
              <a:ext uri="{FF2B5EF4-FFF2-40B4-BE49-F238E27FC236}">
                <a16:creationId xmlns:a16="http://schemas.microsoft.com/office/drawing/2014/main" id="{99627B97-1512-1D48-5318-3136C3FBEC00}"/>
              </a:ext>
            </a:extLst>
          </p:cNvPr>
          <p:cNvSpPr txBox="1"/>
          <p:nvPr/>
        </p:nvSpPr>
        <p:spPr>
          <a:xfrm>
            <a:off x="1045102" y="1604943"/>
            <a:ext cx="937164" cy="3154710"/>
          </a:xfrm>
          <a:prstGeom prst="rect">
            <a:avLst/>
          </a:prstGeom>
          <a:noFill/>
        </p:spPr>
        <p:txBody>
          <a:bodyPr wrap="square">
            <a:spAutoFit/>
          </a:bodyPr>
          <a:lstStyle/>
          <a:p>
            <a:r>
              <a:rPr lang="en-US" altLang="ko-KR" sz="19900" dirty="0">
                <a:solidFill>
                  <a:schemeClr val="bg1"/>
                </a:solidFill>
                <a:latin typeface="돋움" panose="020B0600000101010101" pitchFamily="50" charset="-127"/>
                <a:ea typeface="돋움" panose="020B0600000101010101" pitchFamily="50" charset="-127"/>
                <a:cs typeface="Pretendard Medium" panose="02000603000000020004" pitchFamily="2" charset="-127"/>
              </a:rPr>
              <a:t>“</a:t>
            </a:r>
            <a:endParaRPr lang="ko-KR" altLang="en-US" sz="19900" dirty="0">
              <a:latin typeface="돋움" panose="020B0600000101010101" pitchFamily="50" charset="-127"/>
              <a:ea typeface="돋움" panose="020B0600000101010101" pitchFamily="50" charset="-127"/>
            </a:endParaRPr>
          </a:p>
        </p:txBody>
      </p:sp>
      <p:sp>
        <p:nvSpPr>
          <p:cNvPr id="17" name="TextBox 16">
            <a:extLst>
              <a:ext uri="{FF2B5EF4-FFF2-40B4-BE49-F238E27FC236}">
                <a16:creationId xmlns:a16="http://schemas.microsoft.com/office/drawing/2014/main" id="{D803CFED-3971-B0C0-0604-A57E534BFF85}"/>
              </a:ext>
            </a:extLst>
          </p:cNvPr>
          <p:cNvSpPr txBox="1"/>
          <p:nvPr/>
        </p:nvSpPr>
        <p:spPr>
          <a:xfrm>
            <a:off x="9917565" y="3327526"/>
            <a:ext cx="937164" cy="3154710"/>
          </a:xfrm>
          <a:prstGeom prst="rect">
            <a:avLst/>
          </a:prstGeom>
          <a:noFill/>
        </p:spPr>
        <p:txBody>
          <a:bodyPr wrap="square">
            <a:spAutoFit/>
          </a:bodyPr>
          <a:lstStyle/>
          <a:p>
            <a:r>
              <a:rPr lang="en-US" altLang="ko-KR" sz="19900" dirty="0">
                <a:solidFill>
                  <a:schemeClr val="bg1"/>
                </a:solidFill>
                <a:latin typeface="돋움" panose="020B0600000101010101" pitchFamily="50" charset="-127"/>
                <a:ea typeface="돋움" panose="020B0600000101010101" pitchFamily="50" charset="-127"/>
                <a:cs typeface="Pretendard Medium" panose="02000603000000020004" pitchFamily="2" charset="-127"/>
              </a:rPr>
              <a:t>”</a:t>
            </a:r>
            <a:endParaRPr lang="ko-KR" altLang="en-US" sz="19900" dirty="0">
              <a:latin typeface="돋움" panose="020B0600000101010101" pitchFamily="50" charset="-127"/>
              <a:ea typeface="돋움" panose="020B0600000101010101" pitchFamily="50" charset="-127"/>
            </a:endParaRPr>
          </a:p>
        </p:txBody>
      </p:sp>
    </p:spTree>
    <p:extLst>
      <p:ext uri="{BB962C8B-B14F-4D97-AF65-F5344CB8AC3E}">
        <p14:creationId xmlns:p14="http://schemas.microsoft.com/office/powerpoint/2010/main" val="14491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2830C6D2-971B-8D16-F30E-3A2308BC857B}"/>
              </a:ext>
            </a:extLst>
          </p:cNvPr>
          <p:cNvSpPr/>
          <p:nvPr/>
        </p:nvSpPr>
        <p:spPr>
          <a:xfrm>
            <a:off x="9336000" y="996573"/>
            <a:ext cx="2520000" cy="540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0817C773-5677-7C08-164C-1C891BA04BBD}"/>
              </a:ext>
            </a:extLst>
          </p:cNvPr>
          <p:cNvSpPr/>
          <p:nvPr/>
        </p:nvSpPr>
        <p:spPr>
          <a:xfrm>
            <a:off x="335453" y="1646255"/>
            <a:ext cx="2520000" cy="1620573"/>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13">
            <a:extLst>
              <a:ext uri="{FF2B5EF4-FFF2-40B4-BE49-F238E27FC236}">
                <a16:creationId xmlns:a16="http://schemas.microsoft.com/office/drawing/2014/main" id="{38D4E2FB-9B0F-7A54-5A11-EFF87DB5392F}"/>
              </a:ext>
            </a:extLst>
          </p:cNvPr>
          <p:cNvSpPr/>
          <p:nvPr/>
        </p:nvSpPr>
        <p:spPr>
          <a:xfrm>
            <a:off x="455487" y="5219134"/>
            <a:ext cx="2268000" cy="1116000"/>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7" name="사각형: 둥근 모서리 16">
            <a:extLst>
              <a:ext uri="{FF2B5EF4-FFF2-40B4-BE49-F238E27FC236}">
                <a16:creationId xmlns:a16="http://schemas.microsoft.com/office/drawing/2014/main" id="{CFB23E79-03F1-524F-282D-03D5576B9E19}"/>
              </a:ext>
            </a:extLst>
          </p:cNvPr>
          <p:cNvSpPr/>
          <p:nvPr/>
        </p:nvSpPr>
        <p:spPr>
          <a:xfrm>
            <a:off x="6473085" y="1803242"/>
            <a:ext cx="2268000" cy="1639745"/>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7A69C128-C244-A040-4FB6-7285AE820B6C}"/>
              </a:ext>
            </a:extLst>
          </p:cNvPr>
          <p:cNvSpPr/>
          <p:nvPr/>
        </p:nvSpPr>
        <p:spPr>
          <a:xfrm>
            <a:off x="3362994" y="1612025"/>
            <a:ext cx="2520000" cy="3510891"/>
          </a:xfrm>
          <a:prstGeom prst="roundRect">
            <a:avLst>
              <a:gd name="adj" fmla="val 5975"/>
            </a:avLst>
          </a:prstGeom>
          <a:no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5EE812A1-ADBA-6351-A017-6AA2145F0AB8}"/>
              </a:ext>
            </a:extLst>
          </p:cNvPr>
          <p:cNvSpPr/>
          <p:nvPr/>
        </p:nvSpPr>
        <p:spPr>
          <a:xfrm>
            <a:off x="6336000" y="1646255"/>
            <a:ext cx="2520000" cy="4759162"/>
          </a:xfrm>
          <a:prstGeom prst="roundRect">
            <a:avLst>
              <a:gd name="adj" fmla="val 5975"/>
            </a:avLst>
          </a:prstGeom>
          <a:noFill/>
          <a:ln w="19050">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32" name="그룹 1031">
            <a:extLst>
              <a:ext uri="{FF2B5EF4-FFF2-40B4-BE49-F238E27FC236}">
                <a16:creationId xmlns:a16="http://schemas.microsoft.com/office/drawing/2014/main" id="{9F27D44B-E5ED-08CF-E90B-41FC9867EC04}"/>
              </a:ext>
            </a:extLst>
          </p:cNvPr>
          <p:cNvGrpSpPr/>
          <p:nvPr/>
        </p:nvGrpSpPr>
        <p:grpSpPr>
          <a:xfrm>
            <a:off x="362506" y="1023140"/>
            <a:ext cx="2520000" cy="540000"/>
            <a:chOff x="336000" y="996573"/>
            <a:chExt cx="2520000" cy="540000"/>
          </a:xfrm>
          <a:solidFill>
            <a:schemeClr val="accent4">
              <a:lumMod val="60000"/>
              <a:lumOff val="40000"/>
            </a:schemeClr>
          </a:solidFill>
        </p:grpSpPr>
        <p:sp>
          <p:nvSpPr>
            <p:cNvPr id="4" name="사각형: 둥근 모서리 3">
              <a:extLst>
                <a:ext uri="{FF2B5EF4-FFF2-40B4-BE49-F238E27FC236}">
                  <a16:creationId xmlns:a16="http://schemas.microsoft.com/office/drawing/2014/main" id="{0AC6AD08-BEA5-4A8E-07D1-C2B9C92DAEBD}"/>
                </a:ext>
              </a:extLst>
            </p:cNvPr>
            <p:cNvSpPr/>
            <p:nvPr/>
          </p:nvSpPr>
          <p:spPr>
            <a:xfrm>
              <a:off x="336000" y="996573"/>
              <a:ext cx="2520000" cy="540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EF079D0A-29DD-4D20-D634-F3A9338DABAC}"/>
                </a:ext>
              </a:extLst>
            </p:cNvPr>
            <p:cNvSpPr txBox="1"/>
            <p:nvPr/>
          </p:nvSpPr>
          <p:spPr>
            <a:xfrm>
              <a:off x="455506" y="1081907"/>
              <a:ext cx="2280989" cy="400110"/>
            </a:xfrm>
            <a:prstGeom prst="rect">
              <a:avLst/>
            </a:prstGeom>
            <a:grpFill/>
          </p:spPr>
          <p:txBody>
            <a:bodyPr wrap="square" rtlCol="0">
              <a:spAutoFit/>
            </a:bodyPr>
            <a:lstStyle/>
            <a:p>
              <a:pPr algn="ctr"/>
              <a:r>
                <a:rPr lang="ko-KR" altLang="en-US" sz="2000" dirty="0">
                  <a:latin typeface="나눔스퀘어 네오 Bold" panose="00000800000000000000" pitchFamily="2" charset="-127"/>
                  <a:ea typeface="나눔스퀘어 네오 Bold" panose="00000800000000000000" pitchFamily="2" charset="-127"/>
                </a:rPr>
                <a:t>데이터 수집</a:t>
              </a:r>
            </a:p>
          </p:txBody>
        </p:sp>
      </p:grpSp>
      <p:grpSp>
        <p:nvGrpSpPr>
          <p:cNvPr id="1031" name="그룹 1030">
            <a:extLst>
              <a:ext uri="{FF2B5EF4-FFF2-40B4-BE49-F238E27FC236}">
                <a16:creationId xmlns:a16="http://schemas.microsoft.com/office/drawing/2014/main" id="{625AD0A9-0577-1936-DF03-FAD71FA27C30}"/>
              </a:ext>
            </a:extLst>
          </p:cNvPr>
          <p:cNvGrpSpPr/>
          <p:nvPr/>
        </p:nvGrpSpPr>
        <p:grpSpPr>
          <a:xfrm>
            <a:off x="3336000" y="996573"/>
            <a:ext cx="2520000" cy="540000"/>
            <a:chOff x="3217745" y="996573"/>
            <a:chExt cx="2520000" cy="540000"/>
          </a:xfrm>
          <a:solidFill>
            <a:srgbClr val="F4B183"/>
          </a:solidFill>
        </p:grpSpPr>
        <p:sp>
          <p:nvSpPr>
            <p:cNvPr id="5" name="사각형: 둥근 모서리 4">
              <a:extLst>
                <a:ext uri="{FF2B5EF4-FFF2-40B4-BE49-F238E27FC236}">
                  <a16:creationId xmlns:a16="http://schemas.microsoft.com/office/drawing/2014/main" id="{E1F83B5C-A05C-68F0-B31C-0738994C6EA3}"/>
                </a:ext>
              </a:extLst>
            </p:cNvPr>
            <p:cNvSpPr/>
            <p:nvPr/>
          </p:nvSpPr>
          <p:spPr>
            <a:xfrm>
              <a:off x="3217745" y="996573"/>
              <a:ext cx="2520000" cy="540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64685FD2-0C31-9E63-5922-0B7FB74B29F6}"/>
                </a:ext>
              </a:extLst>
            </p:cNvPr>
            <p:cNvSpPr txBox="1"/>
            <p:nvPr/>
          </p:nvSpPr>
          <p:spPr>
            <a:xfrm>
              <a:off x="3360146" y="1081907"/>
              <a:ext cx="2235199" cy="369332"/>
            </a:xfrm>
            <a:prstGeom prst="rect">
              <a:avLst/>
            </a:prstGeom>
            <a:grp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데이터 </a:t>
              </a:r>
              <a:r>
                <a:rPr lang="ko-KR" altLang="en-US" dirty="0" err="1">
                  <a:latin typeface="나눔스퀘어 네오 Bold" panose="00000800000000000000" pitchFamily="2" charset="-127"/>
                  <a:ea typeface="나눔스퀘어 네오 Bold" panose="00000800000000000000" pitchFamily="2" charset="-127"/>
                </a:rPr>
                <a:t>전처리</a:t>
              </a:r>
              <a:r>
                <a:rPr lang="en-US" altLang="ko-KR" dirty="0">
                  <a:latin typeface="나눔스퀘어 네오 Bold" panose="00000800000000000000" pitchFamily="2" charset="-127"/>
                  <a:ea typeface="나눔스퀘어 네오 Bold" panose="00000800000000000000" pitchFamily="2" charset="-127"/>
                </a:rPr>
                <a:t>&amp;EDA</a:t>
              </a:r>
              <a:endParaRPr lang="ko-KR" altLang="en-US" dirty="0">
                <a:latin typeface="나눔스퀘어 네오 Bold" panose="00000800000000000000" pitchFamily="2" charset="-127"/>
                <a:ea typeface="나눔스퀘어 네오 Bold" panose="00000800000000000000" pitchFamily="2" charset="-127"/>
              </a:endParaRPr>
            </a:p>
          </p:txBody>
        </p:sp>
      </p:grpSp>
      <p:pic>
        <p:nvPicPr>
          <p:cNvPr id="27" name="그림 26">
            <a:extLst>
              <a:ext uri="{FF2B5EF4-FFF2-40B4-BE49-F238E27FC236}">
                <a16:creationId xmlns:a16="http://schemas.microsoft.com/office/drawing/2014/main" id="{42895E59-41B6-652F-C7AA-6D47009C62E6}"/>
              </a:ext>
            </a:extLst>
          </p:cNvPr>
          <p:cNvPicPr>
            <a:picLocks noChangeAspect="1"/>
          </p:cNvPicPr>
          <p:nvPr/>
        </p:nvPicPr>
        <p:blipFill>
          <a:blip r:embed="rId3"/>
          <a:stretch>
            <a:fillRect/>
          </a:stretch>
        </p:blipFill>
        <p:spPr>
          <a:xfrm>
            <a:off x="1202386" y="3828816"/>
            <a:ext cx="762894" cy="203439"/>
          </a:xfrm>
          <a:prstGeom prst="rect">
            <a:avLst/>
          </a:prstGeom>
        </p:spPr>
      </p:pic>
      <p:pic>
        <p:nvPicPr>
          <p:cNvPr id="28" name="그림 27">
            <a:extLst>
              <a:ext uri="{FF2B5EF4-FFF2-40B4-BE49-F238E27FC236}">
                <a16:creationId xmlns:a16="http://schemas.microsoft.com/office/drawing/2014/main" id="{E3605111-963B-E459-7EA5-62BC299BEB72}"/>
              </a:ext>
            </a:extLst>
          </p:cNvPr>
          <p:cNvPicPr>
            <a:picLocks noChangeAspect="1"/>
          </p:cNvPicPr>
          <p:nvPr/>
        </p:nvPicPr>
        <p:blipFill rotWithShape="1">
          <a:blip r:embed="rId4"/>
          <a:srcRect l="17514" t="20145" r="17695" b="22835"/>
          <a:stretch/>
        </p:blipFill>
        <p:spPr>
          <a:xfrm>
            <a:off x="920906" y="3398278"/>
            <a:ext cx="1222794" cy="296857"/>
          </a:xfrm>
          <a:prstGeom prst="rect">
            <a:avLst/>
          </a:prstGeom>
        </p:spPr>
      </p:pic>
      <p:grpSp>
        <p:nvGrpSpPr>
          <p:cNvPr id="1041" name="그룹 1040">
            <a:extLst>
              <a:ext uri="{FF2B5EF4-FFF2-40B4-BE49-F238E27FC236}">
                <a16:creationId xmlns:a16="http://schemas.microsoft.com/office/drawing/2014/main" id="{7872BE23-A530-B6DD-C77C-F9A1C8C2C68E}"/>
              </a:ext>
            </a:extLst>
          </p:cNvPr>
          <p:cNvGrpSpPr/>
          <p:nvPr/>
        </p:nvGrpSpPr>
        <p:grpSpPr>
          <a:xfrm>
            <a:off x="6336000" y="996573"/>
            <a:ext cx="2520000" cy="540000"/>
            <a:chOff x="6299200" y="996573"/>
            <a:chExt cx="2520000" cy="540000"/>
          </a:xfrm>
        </p:grpSpPr>
        <p:sp>
          <p:nvSpPr>
            <p:cNvPr id="6" name="사각형: 둥근 모서리 5">
              <a:extLst>
                <a:ext uri="{FF2B5EF4-FFF2-40B4-BE49-F238E27FC236}">
                  <a16:creationId xmlns:a16="http://schemas.microsoft.com/office/drawing/2014/main" id="{CBB9C7F2-9AF6-B51D-7E57-5843E4FCC407}"/>
                </a:ext>
              </a:extLst>
            </p:cNvPr>
            <p:cNvSpPr/>
            <p:nvPr/>
          </p:nvSpPr>
          <p:spPr>
            <a:xfrm>
              <a:off x="6299200" y="996573"/>
              <a:ext cx="2520000" cy="54000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9AA6037A-A014-3F05-28BD-3FA1704F49A0}"/>
                </a:ext>
              </a:extLst>
            </p:cNvPr>
            <p:cNvSpPr txBox="1"/>
            <p:nvPr/>
          </p:nvSpPr>
          <p:spPr>
            <a:xfrm>
              <a:off x="6545510" y="1066518"/>
              <a:ext cx="2027380" cy="400110"/>
            </a:xfrm>
            <a:prstGeom prst="rect">
              <a:avLst/>
            </a:prstGeom>
            <a:noFill/>
          </p:spPr>
          <p:txBody>
            <a:bodyPr wrap="square" rtlCol="0">
              <a:spAutoFit/>
            </a:bodyPr>
            <a:lstStyle/>
            <a:p>
              <a:pPr algn="ctr"/>
              <a:r>
                <a:rPr lang="ko-KR" altLang="en-US" sz="2000" dirty="0">
                  <a:latin typeface="나눔스퀘어 네오 Bold" panose="00000800000000000000" pitchFamily="2" charset="-127"/>
                  <a:ea typeface="나눔스퀘어 네오 Bold" panose="00000800000000000000" pitchFamily="2" charset="-127"/>
                </a:rPr>
                <a:t>모델링</a:t>
              </a:r>
            </a:p>
          </p:txBody>
        </p:sp>
      </p:grpSp>
      <p:sp>
        <p:nvSpPr>
          <p:cNvPr id="32" name="TextBox 31">
            <a:extLst>
              <a:ext uri="{FF2B5EF4-FFF2-40B4-BE49-F238E27FC236}">
                <a16:creationId xmlns:a16="http://schemas.microsoft.com/office/drawing/2014/main" id="{936BEC3C-2CDA-5080-7905-B6826FC6C273}"/>
              </a:ext>
            </a:extLst>
          </p:cNvPr>
          <p:cNvSpPr txBox="1"/>
          <p:nvPr/>
        </p:nvSpPr>
        <p:spPr>
          <a:xfrm>
            <a:off x="9533819" y="1066518"/>
            <a:ext cx="2124362" cy="400110"/>
          </a:xfrm>
          <a:prstGeom prst="rect">
            <a:avLst/>
          </a:prstGeom>
          <a:noFill/>
        </p:spPr>
        <p:txBody>
          <a:bodyPr wrap="square" rtlCol="0">
            <a:spAutoFit/>
          </a:bodyPr>
          <a:lstStyle/>
          <a:p>
            <a:pPr algn="ctr"/>
            <a:r>
              <a:rPr lang="ko-KR" altLang="en-US" sz="2000" dirty="0" err="1">
                <a:latin typeface="나눔스퀘어 네오 Bold" panose="00000800000000000000" pitchFamily="2" charset="-127"/>
                <a:ea typeface="나눔스퀘어 네오 Bold" panose="00000800000000000000" pitchFamily="2" charset="-127"/>
              </a:rPr>
              <a:t>웹앱</a:t>
            </a:r>
            <a:r>
              <a:rPr lang="en-US" altLang="ko-KR" dirty="0">
                <a:latin typeface="나눔스퀘어 네오 Bold" panose="00000800000000000000" pitchFamily="2" charset="-127"/>
                <a:ea typeface="나눔스퀘어 네오 Bold" panose="00000800000000000000" pitchFamily="2" charset="-127"/>
              </a:rPr>
              <a:t>(</a:t>
            </a:r>
            <a:r>
              <a:rPr lang="en-US" altLang="ko-KR" dirty="0" err="1">
                <a:latin typeface="나눔스퀘어 네오 Bold" panose="00000800000000000000" pitchFamily="2" charset="-127"/>
                <a:ea typeface="나눔스퀘어 네오 Bold" panose="00000800000000000000" pitchFamily="2" charset="-127"/>
              </a:rPr>
              <a:t>Streamlit</a:t>
            </a:r>
            <a:r>
              <a:rPr lang="en-US" altLang="ko-KR" dirty="0">
                <a:latin typeface="나눔스퀘어 네오 Bold" panose="00000800000000000000" pitchFamily="2" charset="-127"/>
                <a:ea typeface="나눔스퀘어 네오 Bold" panose="00000800000000000000" pitchFamily="2" charset="-127"/>
              </a:rPr>
              <a:t>)</a:t>
            </a:r>
          </a:p>
        </p:txBody>
      </p:sp>
      <p:sp>
        <p:nvSpPr>
          <p:cNvPr id="34" name="사각형: 둥근 모서리 33">
            <a:extLst>
              <a:ext uri="{FF2B5EF4-FFF2-40B4-BE49-F238E27FC236}">
                <a16:creationId xmlns:a16="http://schemas.microsoft.com/office/drawing/2014/main" id="{71B74651-0CE1-4EE5-7C45-11F2333D4BE4}"/>
              </a:ext>
            </a:extLst>
          </p:cNvPr>
          <p:cNvSpPr/>
          <p:nvPr/>
        </p:nvSpPr>
        <p:spPr>
          <a:xfrm>
            <a:off x="3462000" y="1751148"/>
            <a:ext cx="2340000" cy="1031875"/>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a:extLst>
              <a:ext uri="{FF2B5EF4-FFF2-40B4-BE49-F238E27FC236}">
                <a16:creationId xmlns:a16="http://schemas.microsoft.com/office/drawing/2014/main" id="{6C4457AF-7022-FDBA-C5CA-D9FF0EF97CE0}"/>
              </a:ext>
            </a:extLst>
          </p:cNvPr>
          <p:cNvPicPr>
            <a:picLocks noChangeAspect="1"/>
          </p:cNvPicPr>
          <p:nvPr/>
        </p:nvPicPr>
        <p:blipFill rotWithShape="1">
          <a:blip r:embed="rId5"/>
          <a:srcRect l="6080" t="27685" r="6080" b="27685"/>
          <a:stretch/>
        </p:blipFill>
        <p:spPr>
          <a:xfrm>
            <a:off x="7270449" y="5418108"/>
            <a:ext cx="656920" cy="250103"/>
          </a:xfrm>
          <a:prstGeom prst="rect">
            <a:avLst/>
          </a:prstGeom>
        </p:spPr>
      </p:pic>
      <p:sp>
        <p:nvSpPr>
          <p:cNvPr id="57" name="사각형: 둥근 모서리 56">
            <a:extLst>
              <a:ext uri="{FF2B5EF4-FFF2-40B4-BE49-F238E27FC236}">
                <a16:creationId xmlns:a16="http://schemas.microsoft.com/office/drawing/2014/main" id="{430E5941-DC85-022B-E77C-27999520DA83}"/>
              </a:ext>
            </a:extLst>
          </p:cNvPr>
          <p:cNvSpPr/>
          <p:nvPr/>
        </p:nvSpPr>
        <p:spPr>
          <a:xfrm>
            <a:off x="3471623" y="5352102"/>
            <a:ext cx="2340000" cy="966330"/>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65" name="직선 연결선 1064">
            <a:extLst>
              <a:ext uri="{FF2B5EF4-FFF2-40B4-BE49-F238E27FC236}">
                <a16:creationId xmlns:a16="http://schemas.microsoft.com/office/drawing/2014/main" id="{7DB4B022-CA22-739D-CD36-B30CFC2C83A9}"/>
              </a:ext>
            </a:extLst>
          </p:cNvPr>
          <p:cNvCxnSpPr>
            <a:cxnSpLocks/>
          </p:cNvCxnSpPr>
          <p:nvPr/>
        </p:nvCxnSpPr>
        <p:spPr>
          <a:xfrm>
            <a:off x="2855453" y="2610152"/>
            <a:ext cx="468000" cy="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A9A00B70-0E64-2A57-3476-E3D04006E5FC}"/>
              </a:ext>
            </a:extLst>
          </p:cNvPr>
          <p:cNvSpPr txBox="1"/>
          <p:nvPr/>
        </p:nvSpPr>
        <p:spPr>
          <a:xfrm>
            <a:off x="536313" y="2473929"/>
            <a:ext cx="2108304" cy="415498"/>
          </a:xfrm>
          <a:prstGeom prst="rect">
            <a:avLst/>
          </a:prstGeom>
          <a:noFill/>
        </p:spPr>
        <p:txBody>
          <a:bodyPr wrap="square" rtlCol="0">
            <a:spAutoFit/>
          </a:bodyPr>
          <a:lstStyle/>
          <a:p>
            <a:pPr algn="ctr"/>
            <a:r>
              <a:rPr lang="ko-KR" altLang="en-US" sz="1050" dirty="0">
                <a:highlight>
                  <a:srgbClr val="FFE699"/>
                </a:highlight>
                <a:latin typeface="나눔스퀘어 네오 Bold" panose="00000800000000000000" pitchFamily="2" charset="-127"/>
                <a:ea typeface="나눔스퀘어 네오 Bold" panose="00000800000000000000" pitchFamily="2" charset="-127"/>
              </a:rPr>
              <a:t>체력측정 및 운동처방 종합데이터</a:t>
            </a:r>
            <a:endParaRPr lang="en-US" altLang="ko-KR" sz="1050" dirty="0">
              <a:highlight>
                <a:srgbClr val="FFE699"/>
              </a:highlight>
              <a:latin typeface="나눔스퀘어 네오 Bold" panose="00000800000000000000" pitchFamily="2" charset="-127"/>
              <a:ea typeface="나눔스퀘어 네오 Bold" panose="00000800000000000000" pitchFamily="2" charset="-127"/>
            </a:endParaRPr>
          </a:p>
          <a:p>
            <a:pPr algn="ct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(’19</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년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4</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월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 ‘23</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년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4</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월까지</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a:t>
            </a:r>
            <a:endPar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sp>
        <p:nvSpPr>
          <p:cNvPr id="1073" name="TextBox 1072">
            <a:extLst>
              <a:ext uri="{FF2B5EF4-FFF2-40B4-BE49-F238E27FC236}">
                <a16:creationId xmlns:a16="http://schemas.microsoft.com/office/drawing/2014/main" id="{12713001-9C48-210B-FBC5-872EC79485A5}"/>
              </a:ext>
            </a:extLst>
          </p:cNvPr>
          <p:cNvSpPr txBox="1"/>
          <p:nvPr/>
        </p:nvSpPr>
        <p:spPr>
          <a:xfrm>
            <a:off x="364634" y="4093858"/>
            <a:ext cx="2445708" cy="246221"/>
          </a:xfrm>
          <a:prstGeom prst="rect">
            <a:avLst/>
          </a:prstGeom>
          <a:noFill/>
        </p:spPr>
        <p:txBody>
          <a:bodyPr wrap="square" rtlCol="0">
            <a:spAutoFit/>
          </a:bodyPr>
          <a:lstStyle/>
          <a:p>
            <a:pPr algn="ctr"/>
            <a:r>
              <a:rPr lang="ko-KR" altLang="en-US" sz="1000" dirty="0">
                <a:highlight>
                  <a:srgbClr val="FFE699"/>
                </a:highlight>
                <a:latin typeface="나눔스퀘어 네오 Bold" panose="00000800000000000000" pitchFamily="2" charset="-127"/>
                <a:ea typeface="나눔스퀘어 네오 Bold" panose="00000800000000000000" pitchFamily="2" charset="-127"/>
              </a:rPr>
              <a:t>국민체력</a:t>
            </a:r>
            <a:r>
              <a:rPr lang="en-US" altLang="ko-KR" sz="1000" dirty="0">
                <a:highlight>
                  <a:srgbClr val="FFE699"/>
                </a:highlight>
                <a:latin typeface="나눔스퀘어 네오 Bold" panose="00000800000000000000" pitchFamily="2" charset="-127"/>
                <a:ea typeface="나눔스퀘어 네오 Bold" panose="00000800000000000000" pitchFamily="2" charset="-127"/>
              </a:rPr>
              <a:t>100 </a:t>
            </a:r>
            <a:r>
              <a:rPr lang="ko-KR" altLang="en-US" sz="1000" dirty="0">
                <a:highlight>
                  <a:srgbClr val="FFE699"/>
                </a:highlight>
                <a:latin typeface="나눔스퀘어 네오 Bold" panose="00000800000000000000" pitchFamily="2" charset="-127"/>
                <a:ea typeface="나눔스퀘어 네오 Bold" panose="00000800000000000000" pitchFamily="2" charset="-127"/>
              </a:rPr>
              <a:t>운동처방 동영상주소 정보</a:t>
            </a:r>
          </a:p>
        </p:txBody>
      </p:sp>
      <p:sp>
        <p:nvSpPr>
          <p:cNvPr id="1081" name="사각형: 둥근 모서리 1080">
            <a:extLst>
              <a:ext uri="{FF2B5EF4-FFF2-40B4-BE49-F238E27FC236}">
                <a16:creationId xmlns:a16="http://schemas.microsoft.com/office/drawing/2014/main" id="{71816FB9-126C-3688-6830-765D718FE134}"/>
              </a:ext>
            </a:extLst>
          </p:cNvPr>
          <p:cNvSpPr/>
          <p:nvPr/>
        </p:nvSpPr>
        <p:spPr>
          <a:xfrm>
            <a:off x="461453" y="2082841"/>
            <a:ext cx="2268000" cy="1116000"/>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056FEC4-A4C7-C9F8-B9DA-BAAF407A4390}"/>
              </a:ext>
            </a:extLst>
          </p:cNvPr>
          <p:cNvPicPr>
            <a:picLocks noChangeAspect="1"/>
          </p:cNvPicPr>
          <p:nvPr/>
        </p:nvPicPr>
        <p:blipFill>
          <a:blip r:embed="rId6"/>
          <a:stretch>
            <a:fillRect/>
          </a:stretch>
        </p:blipFill>
        <p:spPr>
          <a:xfrm>
            <a:off x="10539700" y="6608473"/>
            <a:ext cx="1306080" cy="218402"/>
          </a:xfrm>
          <a:prstGeom prst="rect">
            <a:avLst/>
          </a:prstGeom>
        </p:spPr>
      </p:pic>
      <p:pic>
        <p:nvPicPr>
          <p:cNvPr id="9" name="그림 8">
            <a:extLst>
              <a:ext uri="{FF2B5EF4-FFF2-40B4-BE49-F238E27FC236}">
                <a16:creationId xmlns:a16="http://schemas.microsoft.com/office/drawing/2014/main" id="{2F9A5C8E-E677-2B82-ACA4-FB31749C576E}"/>
              </a:ext>
            </a:extLst>
          </p:cNvPr>
          <p:cNvPicPr>
            <a:picLocks noChangeAspect="1"/>
          </p:cNvPicPr>
          <p:nvPr/>
        </p:nvPicPr>
        <p:blipFill>
          <a:blip r:embed="rId7"/>
          <a:stretch>
            <a:fillRect/>
          </a:stretch>
        </p:blipFill>
        <p:spPr>
          <a:xfrm>
            <a:off x="10007889" y="6652553"/>
            <a:ext cx="433242" cy="174322"/>
          </a:xfrm>
          <a:prstGeom prst="rect">
            <a:avLst/>
          </a:prstGeom>
        </p:spPr>
      </p:pic>
      <p:sp>
        <p:nvSpPr>
          <p:cNvPr id="10" name="TextBox 9">
            <a:extLst>
              <a:ext uri="{FF2B5EF4-FFF2-40B4-BE49-F238E27FC236}">
                <a16:creationId xmlns:a16="http://schemas.microsoft.com/office/drawing/2014/main" id="{79C89BFD-08EC-F626-3D2E-AEDCA1E1919C}"/>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EBD74E40-FCEC-399E-948D-97E1E5465FF2}"/>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559B2FB-0C61-2393-2BD6-01E645B370F4}"/>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1170AB1-E09E-0BFB-F454-13257F22FD5B}"/>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8" name="TextBox 17">
            <a:extLst>
              <a:ext uri="{FF2B5EF4-FFF2-40B4-BE49-F238E27FC236}">
                <a16:creationId xmlns:a16="http://schemas.microsoft.com/office/drawing/2014/main" id="{BD5C68CC-AB9F-6B69-59D5-49CC66F2D32F}"/>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프로세스</a:t>
            </a:r>
          </a:p>
        </p:txBody>
      </p:sp>
      <p:sp>
        <p:nvSpPr>
          <p:cNvPr id="26" name="사각형: 둥근 모서리 25">
            <a:extLst>
              <a:ext uri="{FF2B5EF4-FFF2-40B4-BE49-F238E27FC236}">
                <a16:creationId xmlns:a16="http://schemas.microsoft.com/office/drawing/2014/main" id="{D7E2B969-11A7-EF2C-7AA6-A3486895B212}"/>
              </a:ext>
            </a:extLst>
          </p:cNvPr>
          <p:cNvSpPr/>
          <p:nvPr/>
        </p:nvSpPr>
        <p:spPr>
          <a:xfrm>
            <a:off x="335453" y="4563830"/>
            <a:ext cx="2520000" cy="1841587"/>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FA6F0644-5B21-96A3-257D-9F3C8015DF26}"/>
              </a:ext>
            </a:extLst>
          </p:cNvPr>
          <p:cNvSpPr/>
          <p:nvPr/>
        </p:nvSpPr>
        <p:spPr>
          <a:xfrm>
            <a:off x="455487" y="3737985"/>
            <a:ext cx="2268000" cy="678856"/>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그림 30">
            <a:extLst>
              <a:ext uri="{FF2B5EF4-FFF2-40B4-BE49-F238E27FC236}">
                <a16:creationId xmlns:a16="http://schemas.microsoft.com/office/drawing/2014/main" id="{D846CA1E-E1F4-9B71-624D-C7ADF7A9CE45}"/>
              </a:ext>
            </a:extLst>
          </p:cNvPr>
          <p:cNvPicPr>
            <a:picLocks noChangeAspect="1"/>
          </p:cNvPicPr>
          <p:nvPr/>
        </p:nvPicPr>
        <p:blipFill>
          <a:blip r:embed="rId8"/>
          <a:stretch>
            <a:fillRect/>
          </a:stretch>
        </p:blipFill>
        <p:spPr>
          <a:xfrm>
            <a:off x="847308" y="1696939"/>
            <a:ext cx="1496290" cy="296044"/>
          </a:xfrm>
          <a:prstGeom prst="rect">
            <a:avLst/>
          </a:prstGeom>
        </p:spPr>
      </p:pic>
      <p:sp>
        <p:nvSpPr>
          <p:cNvPr id="35" name="사각형: 둥근 모서리 34">
            <a:extLst>
              <a:ext uri="{FF2B5EF4-FFF2-40B4-BE49-F238E27FC236}">
                <a16:creationId xmlns:a16="http://schemas.microsoft.com/office/drawing/2014/main" id="{1ABF919F-890B-41B6-EC3C-856C13C6CE69}"/>
              </a:ext>
            </a:extLst>
          </p:cNvPr>
          <p:cNvSpPr/>
          <p:nvPr/>
        </p:nvSpPr>
        <p:spPr>
          <a:xfrm>
            <a:off x="9336000" y="1646255"/>
            <a:ext cx="2520000" cy="4759162"/>
          </a:xfrm>
          <a:prstGeom prst="roundRect">
            <a:avLst>
              <a:gd name="adj" fmla="val 5975"/>
            </a:avLst>
          </a:prstGeom>
          <a:no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F8713306-81E3-FB0E-6393-BA3F55375C7A}"/>
              </a:ext>
            </a:extLst>
          </p:cNvPr>
          <p:cNvSpPr txBox="1"/>
          <p:nvPr/>
        </p:nvSpPr>
        <p:spPr>
          <a:xfrm>
            <a:off x="439660" y="5252249"/>
            <a:ext cx="2396067" cy="993477"/>
          </a:xfrm>
          <a:prstGeom prst="rect">
            <a:avLst/>
          </a:prstGeom>
          <a:noFill/>
        </p:spPr>
        <p:txBody>
          <a:bodyPr wrap="square" rtlCol="0">
            <a:spAutoFit/>
          </a:bodyPr>
          <a:lstStyle/>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공공체육시설정보</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a:t>
            </a:r>
            <a:r>
              <a:rPr lang="ko-KR" altLang="en-US" sz="1000" dirty="0" err="1">
                <a:highlight>
                  <a:srgbClr val="FFE699"/>
                </a:highlight>
                <a:latin typeface="나눔스퀘어 네오 Bold" panose="00000800000000000000" pitchFamily="2" charset="-127"/>
                <a:ea typeface="나눔스퀘어 네오 Bold" panose="00000800000000000000" pitchFamily="2" charset="-127"/>
              </a:rPr>
              <a:t>생활체육포털</a:t>
            </a:r>
            <a:r>
              <a:rPr lang="ko-KR" altLang="en-US" sz="1000" dirty="0">
                <a:highlight>
                  <a:srgbClr val="FFE699"/>
                </a:highlight>
                <a:latin typeface="나눔스퀘어 네오 Bold" panose="00000800000000000000" pitchFamily="2" charset="-127"/>
                <a:ea typeface="나눔스퀘어 네오 Bold" panose="00000800000000000000" pitchFamily="2" charset="-127"/>
              </a:rPr>
              <a:t> 우리동네 프로그램</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체육시설 공공서비스예약 정보</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주요 공원현황</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p:txBody>
      </p:sp>
      <p:pic>
        <p:nvPicPr>
          <p:cNvPr id="39" name="Picture 18" descr="서울특별시 빅데이터 캠퍼스 &gt; 빅데이터">
            <a:extLst>
              <a:ext uri="{FF2B5EF4-FFF2-40B4-BE49-F238E27FC236}">
                <a16:creationId xmlns:a16="http://schemas.microsoft.com/office/drawing/2014/main" id="{DDF9A742-5D0B-94A6-1F48-EE05759C21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811" y="4720224"/>
            <a:ext cx="496286" cy="38349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9824D85-69E9-7B31-D604-76862D3DDB51}"/>
              </a:ext>
            </a:extLst>
          </p:cNvPr>
          <p:cNvSpPr txBox="1"/>
          <p:nvPr/>
        </p:nvSpPr>
        <p:spPr>
          <a:xfrm>
            <a:off x="288759" y="2916486"/>
            <a:ext cx="2568576" cy="261610"/>
          </a:xfrm>
          <a:prstGeom prst="rect">
            <a:avLst/>
          </a:prstGeom>
          <a:noFill/>
        </p:spPr>
        <p:txBody>
          <a:bodyPr wrap="square" rtlCol="0">
            <a:spAutoFit/>
          </a:bodyPr>
          <a:lstStyle/>
          <a:p>
            <a:pPr algn="ctr"/>
            <a:r>
              <a:rPr lang="ko-KR" altLang="en-US" sz="1050" dirty="0">
                <a:highlight>
                  <a:srgbClr val="FFE699"/>
                </a:highlight>
                <a:latin typeface="나눔스퀘어 네오 Bold" panose="00000800000000000000" pitchFamily="2" charset="-127"/>
                <a:ea typeface="나눔스퀘어 네오 Bold" panose="00000800000000000000" pitchFamily="2" charset="-127"/>
              </a:rPr>
              <a:t>서울시 </a:t>
            </a:r>
            <a:r>
              <a:rPr lang="ko-KR" altLang="en-US" sz="1050" spc="-150" dirty="0">
                <a:highlight>
                  <a:srgbClr val="FFE699"/>
                </a:highlight>
                <a:latin typeface="나눔스퀘어 네오 Bold" panose="00000800000000000000" pitchFamily="2" charset="-127"/>
                <a:ea typeface="나눔스퀘어 네오 Bold" panose="00000800000000000000" pitchFamily="2" charset="-127"/>
              </a:rPr>
              <a:t>체육시설 인접</a:t>
            </a:r>
            <a:r>
              <a:rPr lang="ko-KR" altLang="en-US" sz="1050" dirty="0">
                <a:highlight>
                  <a:srgbClr val="FFE699"/>
                </a:highlight>
                <a:latin typeface="나눔스퀘어 네오 Bold" panose="00000800000000000000" pitchFamily="2" charset="-127"/>
                <a:ea typeface="나눔스퀘어 네오 Bold" panose="00000800000000000000" pitchFamily="2" charset="-127"/>
              </a:rPr>
              <a:t> 대중교통 정보</a:t>
            </a:r>
          </a:p>
        </p:txBody>
      </p:sp>
      <p:pic>
        <p:nvPicPr>
          <p:cNvPr id="44" name="그림 43">
            <a:extLst>
              <a:ext uri="{FF2B5EF4-FFF2-40B4-BE49-F238E27FC236}">
                <a16:creationId xmlns:a16="http://schemas.microsoft.com/office/drawing/2014/main" id="{CD1162D5-6093-7D02-DB45-935B3761BB8F}"/>
              </a:ext>
            </a:extLst>
          </p:cNvPr>
          <p:cNvPicPr>
            <a:picLocks noChangeAspect="1"/>
          </p:cNvPicPr>
          <p:nvPr/>
        </p:nvPicPr>
        <p:blipFill>
          <a:blip r:embed="rId6"/>
          <a:stretch>
            <a:fillRect/>
          </a:stretch>
        </p:blipFill>
        <p:spPr>
          <a:xfrm>
            <a:off x="983404" y="2169626"/>
            <a:ext cx="1266376" cy="211764"/>
          </a:xfrm>
          <a:prstGeom prst="rect">
            <a:avLst/>
          </a:prstGeom>
        </p:spPr>
      </p:pic>
      <p:sp>
        <p:nvSpPr>
          <p:cNvPr id="46" name="사각형: 둥근 모서리 45">
            <a:extLst>
              <a:ext uri="{FF2B5EF4-FFF2-40B4-BE49-F238E27FC236}">
                <a16:creationId xmlns:a16="http://schemas.microsoft.com/office/drawing/2014/main" id="{96DB3DE3-6B8F-9A48-B72C-58B8C1F8C4F6}"/>
              </a:ext>
            </a:extLst>
          </p:cNvPr>
          <p:cNvSpPr/>
          <p:nvPr/>
        </p:nvSpPr>
        <p:spPr>
          <a:xfrm>
            <a:off x="335453" y="3363142"/>
            <a:ext cx="2520000" cy="1104374"/>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1" name="직선 연결선 60">
            <a:extLst>
              <a:ext uri="{FF2B5EF4-FFF2-40B4-BE49-F238E27FC236}">
                <a16:creationId xmlns:a16="http://schemas.microsoft.com/office/drawing/2014/main" id="{FF9E9CB8-93F2-3BB7-56D8-40A184C3A243}"/>
              </a:ext>
            </a:extLst>
          </p:cNvPr>
          <p:cNvCxnSpPr>
            <a:cxnSpLocks/>
            <a:stCxn id="46" idx="0"/>
          </p:cNvCxnSpPr>
          <p:nvPr/>
        </p:nvCxnSpPr>
        <p:spPr>
          <a:xfrm flipV="1">
            <a:off x="1595453" y="3266828"/>
            <a:ext cx="0" cy="96314"/>
          </a:xfrm>
          <a:prstGeom prst="line">
            <a:avLst/>
          </a:prstGeom>
          <a:ln w="19050">
            <a:solidFill>
              <a:srgbClr val="F4B18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54" name="Picture 6" descr="React] 구글 스프레드 시트 API 이용하기(with google-spreadsheet) — 이수재 블로그">
            <a:extLst>
              <a:ext uri="{FF2B5EF4-FFF2-40B4-BE49-F238E27FC236}">
                <a16:creationId xmlns:a16="http://schemas.microsoft.com/office/drawing/2014/main" id="{1C9D0A01-5057-937F-D83D-628F47BF7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771" y="5688048"/>
            <a:ext cx="456811" cy="417390"/>
          </a:xfrm>
          <a:prstGeom prst="rect">
            <a:avLst/>
          </a:prstGeom>
          <a:noFill/>
          <a:extLst>
            <a:ext uri="{909E8E84-426E-40DD-AFC4-6F175D3DCCD1}">
              <a14:hiddenFill xmlns:a14="http://schemas.microsoft.com/office/drawing/2010/main">
                <a:solidFill>
                  <a:srgbClr val="FFFFFF"/>
                </a:solidFill>
              </a14:hiddenFill>
            </a:ext>
          </a:extLst>
        </p:spPr>
      </p:pic>
      <p:grpSp>
        <p:nvGrpSpPr>
          <p:cNvPr id="2081" name="그룹 2080">
            <a:extLst>
              <a:ext uri="{FF2B5EF4-FFF2-40B4-BE49-F238E27FC236}">
                <a16:creationId xmlns:a16="http://schemas.microsoft.com/office/drawing/2014/main" id="{FA0E817A-7F4F-1BD0-FA91-851076CA4E04}"/>
              </a:ext>
            </a:extLst>
          </p:cNvPr>
          <p:cNvGrpSpPr/>
          <p:nvPr/>
        </p:nvGrpSpPr>
        <p:grpSpPr>
          <a:xfrm>
            <a:off x="4656377" y="5684503"/>
            <a:ext cx="831834" cy="472109"/>
            <a:chOff x="4740291" y="5479844"/>
            <a:chExt cx="831834" cy="472109"/>
          </a:xfrm>
        </p:grpSpPr>
        <p:pic>
          <p:nvPicPr>
            <p:cNvPr id="2050" name="Picture 2" descr="Geocode by Awesome Table - Google Workspace Marketplace">
              <a:extLst>
                <a:ext uri="{FF2B5EF4-FFF2-40B4-BE49-F238E27FC236}">
                  <a16:creationId xmlns:a16="http://schemas.microsoft.com/office/drawing/2014/main" id="{4480ECF8-28BC-5FCA-F26D-0C33CD7D12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8380" y="5479844"/>
              <a:ext cx="275656" cy="275657"/>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C96200F1-F217-6B16-9FE1-FA7570BBD24A}"/>
                </a:ext>
              </a:extLst>
            </p:cNvPr>
            <p:cNvSpPr txBox="1"/>
            <p:nvPr/>
          </p:nvSpPr>
          <p:spPr>
            <a:xfrm>
              <a:off x="4740291" y="5705732"/>
              <a:ext cx="831834" cy="246221"/>
            </a:xfrm>
            <a:prstGeom prst="rect">
              <a:avLst/>
            </a:prstGeom>
            <a:noFill/>
          </p:spPr>
          <p:txBody>
            <a:bodyPr wrap="square" rtlCol="0">
              <a:spAutoFit/>
            </a:bodyPr>
            <a:lstStyle/>
            <a:p>
              <a:pPr algn="ctr"/>
              <a:r>
                <a:rPr lang="en-US" altLang="ko-KR" sz="500" dirty="0">
                  <a:solidFill>
                    <a:schemeClr val="bg2">
                      <a:lumMod val="50000"/>
                    </a:schemeClr>
                  </a:solidFill>
                  <a:latin typeface="나눔스퀘어 네오 Bold" panose="00000800000000000000" pitchFamily="2" charset="-127"/>
                  <a:ea typeface="나눔스퀘어 네오 Bold" panose="00000800000000000000" pitchFamily="2" charset="-127"/>
                </a:rPr>
                <a:t>geocode by </a:t>
              </a:r>
            </a:p>
            <a:p>
              <a:pPr algn="ctr"/>
              <a:r>
                <a:rPr lang="en-US" altLang="ko-KR" sz="500" dirty="0">
                  <a:solidFill>
                    <a:schemeClr val="bg2">
                      <a:lumMod val="50000"/>
                    </a:schemeClr>
                  </a:solidFill>
                  <a:latin typeface="나눔스퀘어 네오 Bold" panose="00000800000000000000" pitchFamily="2" charset="-127"/>
                  <a:ea typeface="나눔스퀘어 네오 Bold" panose="00000800000000000000" pitchFamily="2" charset="-127"/>
                </a:rPr>
                <a:t>awesome table</a:t>
              </a:r>
              <a:endParaRPr lang="ko-KR" altLang="en-US" sz="5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grpSp>
      <p:sp>
        <p:nvSpPr>
          <p:cNvPr id="1030" name="사각형: 둥근 모서리 1029">
            <a:extLst>
              <a:ext uri="{FF2B5EF4-FFF2-40B4-BE49-F238E27FC236}">
                <a16:creationId xmlns:a16="http://schemas.microsoft.com/office/drawing/2014/main" id="{7F3562C6-C168-C150-CE4C-05648F6B2E0E}"/>
              </a:ext>
            </a:extLst>
          </p:cNvPr>
          <p:cNvSpPr/>
          <p:nvPr/>
        </p:nvSpPr>
        <p:spPr>
          <a:xfrm>
            <a:off x="3336000" y="5194968"/>
            <a:ext cx="2520000" cy="1189364"/>
          </a:xfrm>
          <a:prstGeom prst="roundRect">
            <a:avLst>
              <a:gd name="adj" fmla="val 5975"/>
            </a:avLst>
          </a:prstGeom>
          <a:no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33" name="직선 연결선 1032">
            <a:extLst>
              <a:ext uri="{FF2B5EF4-FFF2-40B4-BE49-F238E27FC236}">
                <a16:creationId xmlns:a16="http://schemas.microsoft.com/office/drawing/2014/main" id="{65BD1579-00FB-CFDA-020E-B10FDD45E66D}"/>
              </a:ext>
            </a:extLst>
          </p:cNvPr>
          <p:cNvCxnSpPr>
            <a:cxnSpLocks/>
          </p:cNvCxnSpPr>
          <p:nvPr/>
        </p:nvCxnSpPr>
        <p:spPr>
          <a:xfrm flipV="1">
            <a:off x="1595453" y="4461316"/>
            <a:ext cx="0" cy="96314"/>
          </a:xfrm>
          <a:prstGeom prst="line">
            <a:avLst/>
          </a:prstGeom>
          <a:ln w="19050">
            <a:solidFill>
              <a:srgbClr val="F4B18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253A0673-550F-AAC2-59B6-F035B62ED243}"/>
              </a:ext>
            </a:extLst>
          </p:cNvPr>
          <p:cNvSpPr txBox="1"/>
          <p:nvPr/>
        </p:nvSpPr>
        <p:spPr>
          <a:xfrm>
            <a:off x="4039108" y="5215872"/>
            <a:ext cx="1116000" cy="18000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공간 데이터</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1040" name="TextBox 1039">
            <a:extLst>
              <a:ext uri="{FF2B5EF4-FFF2-40B4-BE49-F238E27FC236}">
                <a16:creationId xmlns:a16="http://schemas.microsoft.com/office/drawing/2014/main" id="{0C6A8A1D-BD22-B8FB-89A4-843720D2D980}"/>
              </a:ext>
            </a:extLst>
          </p:cNvPr>
          <p:cNvSpPr txBox="1"/>
          <p:nvPr/>
        </p:nvSpPr>
        <p:spPr>
          <a:xfrm>
            <a:off x="4207092" y="6085168"/>
            <a:ext cx="1671546" cy="253916"/>
          </a:xfrm>
          <a:prstGeom prst="rect">
            <a:avLst/>
          </a:prstGeom>
          <a:noFill/>
        </p:spPr>
        <p:txBody>
          <a:bodyPr wrap="square" rtlCol="0">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위도</a:t>
            </a:r>
            <a:r>
              <a:rPr lang="en-US" altLang="ko-KR" sz="1050" dirty="0">
                <a:highlight>
                  <a:srgbClr val="F8CBAD"/>
                </a:highlight>
                <a:latin typeface="나눔스퀘어 네오 Bold" panose="00000800000000000000" pitchFamily="2" charset="-127"/>
                <a:ea typeface="나눔스퀘어 네오 Bold" panose="00000800000000000000" pitchFamily="2" charset="-127"/>
              </a:rPr>
              <a:t>,</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경도 생성</a:t>
            </a:r>
          </a:p>
        </p:txBody>
      </p:sp>
      <p:sp>
        <p:nvSpPr>
          <p:cNvPr id="1043" name="TextBox 1042">
            <a:extLst>
              <a:ext uri="{FF2B5EF4-FFF2-40B4-BE49-F238E27FC236}">
                <a16:creationId xmlns:a16="http://schemas.microsoft.com/office/drawing/2014/main" id="{D13E2BE6-0664-D4DE-26BC-0D37BDAED30F}"/>
              </a:ext>
            </a:extLst>
          </p:cNvPr>
          <p:cNvSpPr txBox="1"/>
          <p:nvPr/>
        </p:nvSpPr>
        <p:spPr>
          <a:xfrm>
            <a:off x="6414891" y="3710994"/>
            <a:ext cx="2429969" cy="246221"/>
          </a:xfrm>
          <a:prstGeom prst="rect">
            <a:avLst/>
          </a:prstGeom>
          <a:noFill/>
        </p:spPr>
        <p:txBody>
          <a:bodyPr wrap="square">
            <a:spAutoFit/>
          </a:bodyPr>
          <a:lstStyle/>
          <a:p>
            <a:pPr algn="ctr"/>
            <a:r>
              <a:rPr lang="ko-KR" altLang="en-US" sz="1000" dirty="0">
                <a:highlight>
                  <a:srgbClr val="A9D18E"/>
                </a:highlight>
                <a:latin typeface="나눔스퀘어 네오 Bold" panose="00000800000000000000" pitchFamily="2" charset="-127"/>
                <a:ea typeface="나눔스퀘어 네오 Bold" panose="00000800000000000000" pitchFamily="2" charset="-127"/>
              </a:rPr>
              <a:t>체력 측정 값을 넣으면 운동 추천</a:t>
            </a:r>
            <a:endParaRPr lang="ko-KR" altLang="en-US" sz="1000" dirty="0">
              <a:highlight>
                <a:srgbClr val="A9D18E"/>
              </a:highlight>
            </a:endParaRPr>
          </a:p>
        </p:txBody>
      </p:sp>
      <p:sp>
        <p:nvSpPr>
          <p:cNvPr id="1044" name="TextBox 1043">
            <a:extLst>
              <a:ext uri="{FF2B5EF4-FFF2-40B4-BE49-F238E27FC236}">
                <a16:creationId xmlns:a16="http://schemas.microsoft.com/office/drawing/2014/main" id="{ABED4A64-5F49-C323-124E-67054047708B}"/>
              </a:ext>
            </a:extLst>
          </p:cNvPr>
          <p:cNvSpPr txBox="1"/>
          <p:nvPr/>
        </p:nvSpPr>
        <p:spPr>
          <a:xfrm>
            <a:off x="9751371" y="5221418"/>
            <a:ext cx="1769309" cy="261610"/>
          </a:xfrm>
          <a:prstGeom prst="rect">
            <a:avLst/>
          </a:prstGeom>
          <a:noFill/>
        </p:spPr>
        <p:txBody>
          <a:bodyPr wrap="square">
            <a:spAutoFit/>
          </a:bodyPr>
          <a:lstStyle/>
          <a:p>
            <a:pPr algn="ctr"/>
            <a:r>
              <a:rPr lang="ko-KR" altLang="en-US" sz="1100" dirty="0">
                <a:highlight>
                  <a:srgbClr val="9DC3E6"/>
                </a:highlight>
                <a:latin typeface="나눔스퀘어 네오 Bold" panose="00000800000000000000" pitchFamily="2" charset="-127"/>
                <a:ea typeface="나눔스퀘어 네오 Bold" panose="00000800000000000000" pitchFamily="2" charset="-127"/>
              </a:rPr>
              <a:t>국민체력</a:t>
            </a:r>
            <a:r>
              <a:rPr lang="en-US" altLang="ko-KR" sz="1100" dirty="0">
                <a:highlight>
                  <a:srgbClr val="9DC3E6"/>
                </a:highlight>
                <a:latin typeface="나눔스퀘어 네오 Bold" panose="00000800000000000000" pitchFamily="2" charset="-127"/>
                <a:ea typeface="나눔스퀘어 네오 Bold" panose="00000800000000000000" pitchFamily="2" charset="-127"/>
              </a:rPr>
              <a:t>100 </a:t>
            </a:r>
            <a:r>
              <a:rPr lang="ko-KR" altLang="en-US" sz="1100" dirty="0">
                <a:highlight>
                  <a:srgbClr val="9DC3E6"/>
                </a:highlight>
                <a:latin typeface="나눔스퀘어 네오 Bold" panose="00000800000000000000" pitchFamily="2" charset="-127"/>
                <a:ea typeface="나눔스퀘어 네오 Bold" panose="00000800000000000000" pitchFamily="2" charset="-127"/>
              </a:rPr>
              <a:t>유튜브 연동 </a:t>
            </a:r>
            <a:endParaRPr lang="ko-KR" altLang="en-US" sz="1100" dirty="0">
              <a:highlight>
                <a:srgbClr val="9DC3E6"/>
              </a:highlight>
            </a:endParaRPr>
          </a:p>
        </p:txBody>
      </p:sp>
      <p:sp>
        <p:nvSpPr>
          <p:cNvPr id="1045" name="사각형: 둥근 모서리 1044">
            <a:extLst>
              <a:ext uri="{FF2B5EF4-FFF2-40B4-BE49-F238E27FC236}">
                <a16:creationId xmlns:a16="http://schemas.microsoft.com/office/drawing/2014/main" id="{A359E014-9E55-D522-2B4F-E2BBE54231C6}"/>
              </a:ext>
            </a:extLst>
          </p:cNvPr>
          <p:cNvSpPr/>
          <p:nvPr/>
        </p:nvSpPr>
        <p:spPr>
          <a:xfrm>
            <a:off x="9462000" y="2275293"/>
            <a:ext cx="2268000" cy="849073"/>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8" name="직선 연결선 1047">
            <a:extLst>
              <a:ext uri="{FF2B5EF4-FFF2-40B4-BE49-F238E27FC236}">
                <a16:creationId xmlns:a16="http://schemas.microsoft.com/office/drawing/2014/main" id="{1A983BAA-CCF1-953E-60BA-27A21F03466B}"/>
              </a:ext>
            </a:extLst>
          </p:cNvPr>
          <p:cNvCxnSpPr>
            <a:cxnSpLocks/>
          </p:cNvCxnSpPr>
          <p:nvPr/>
        </p:nvCxnSpPr>
        <p:spPr>
          <a:xfrm>
            <a:off x="2855453" y="4318052"/>
            <a:ext cx="480547" cy="107782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49" name="직선 연결선 1048">
            <a:extLst>
              <a:ext uri="{FF2B5EF4-FFF2-40B4-BE49-F238E27FC236}">
                <a16:creationId xmlns:a16="http://schemas.microsoft.com/office/drawing/2014/main" id="{0524CC05-23E0-C2A0-E729-056187BB7F42}"/>
              </a:ext>
            </a:extLst>
          </p:cNvPr>
          <p:cNvCxnSpPr>
            <a:cxnSpLocks/>
          </p:cNvCxnSpPr>
          <p:nvPr/>
        </p:nvCxnSpPr>
        <p:spPr>
          <a:xfrm>
            <a:off x="2855453" y="5748987"/>
            <a:ext cx="468000" cy="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51" name="사각형: 둥근 모서리 1050">
            <a:extLst>
              <a:ext uri="{FF2B5EF4-FFF2-40B4-BE49-F238E27FC236}">
                <a16:creationId xmlns:a16="http://schemas.microsoft.com/office/drawing/2014/main" id="{9F38E87E-B13F-BDE1-891F-A1BD43A41BFA}"/>
              </a:ext>
            </a:extLst>
          </p:cNvPr>
          <p:cNvSpPr/>
          <p:nvPr/>
        </p:nvSpPr>
        <p:spPr>
          <a:xfrm>
            <a:off x="6513579" y="3555701"/>
            <a:ext cx="2268000" cy="613047"/>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2" name="TextBox 1051">
            <a:extLst>
              <a:ext uri="{FF2B5EF4-FFF2-40B4-BE49-F238E27FC236}">
                <a16:creationId xmlns:a16="http://schemas.microsoft.com/office/drawing/2014/main" id="{6B883251-4A8F-9245-3FDA-17062FD1896D}"/>
              </a:ext>
            </a:extLst>
          </p:cNvPr>
          <p:cNvSpPr txBox="1"/>
          <p:nvPr/>
        </p:nvSpPr>
        <p:spPr>
          <a:xfrm>
            <a:off x="3498438" y="1850388"/>
            <a:ext cx="2195121" cy="253916"/>
          </a:xfrm>
          <a:prstGeom prst="rect">
            <a:avLst/>
          </a:prstGeom>
          <a:noFill/>
        </p:spPr>
        <p:txBody>
          <a:bodyPr wrap="square">
            <a:spAutoFit/>
          </a:bodyPr>
          <a:lstStyle/>
          <a:p>
            <a:pPr algn="ct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결측치가</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a:t>
            </a:r>
            <a:r>
              <a:rPr lang="en-US" altLang="ko-KR" sz="1050" dirty="0">
                <a:highlight>
                  <a:srgbClr val="F8CBAD"/>
                </a:highlight>
                <a:latin typeface="나눔스퀘어 네오 Bold" panose="00000800000000000000" pitchFamily="2" charset="-127"/>
                <a:ea typeface="나눔스퀘어 네오 Bold" panose="00000800000000000000" pitchFamily="2" charset="-127"/>
              </a:rPr>
              <a:t>90% </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이상인 컬럼 삭제</a:t>
            </a:r>
          </a:p>
        </p:txBody>
      </p:sp>
      <p:sp>
        <p:nvSpPr>
          <p:cNvPr id="1053" name="TextBox 1052">
            <a:extLst>
              <a:ext uri="{FF2B5EF4-FFF2-40B4-BE49-F238E27FC236}">
                <a16:creationId xmlns:a16="http://schemas.microsoft.com/office/drawing/2014/main" id="{EDFD1786-6A5C-1842-2A7B-DC7C1FC316E9}"/>
              </a:ext>
            </a:extLst>
          </p:cNvPr>
          <p:cNvSpPr txBox="1"/>
          <p:nvPr/>
        </p:nvSpPr>
        <p:spPr>
          <a:xfrm>
            <a:off x="6540585" y="2592133"/>
            <a:ext cx="1134546" cy="261610"/>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코사인 유사도</a:t>
            </a:r>
            <a:endParaRPr lang="ko-KR" altLang="en-US" sz="1100" dirty="0">
              <a:highlight>
                <a:srgbClr val="A9D18E"/>
              </a:highlight>
            </a:endParaRPr>
          </a:p>
        </p:txBody>
      </p:sp>
      <p:sp>
        <p:nvSpPr>
          <p:cNvPr id="1054" name="TextBox 1053">
            <a:extLst>
              <a:ext uri="{FF2B5EF4-FFF2-40B4-BE49-F238E27FC236}">
                <a16:creationId xmlns:a16="http://schemas.microsoft.com/office/drawing/2014/main" id="{B2B62E57-52AE-706E-58E6-8724C45AFBB9}"/>
              </a:ext>
            </a:extLst>
          </p:cNvPr>
          <p:cNvSpPr txBox="1"/>
          <p:nvPr/>
        </p:nvSpPr>
        <p:spPr>
          <a:xfrm>
            <a:off x="6835981" y="1663105"/>
            <a:ext cx="1580802"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추천 시스템 모델</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cxnSp>
        <p:nvCxnSpPr>
          <p:cNvPr id="1055" name="직선 연결선 1054">
            <a:extLst>
              <a:ext uri="{FF2B5EF4-FFF2-40B4-BE49-F238E27FC236}">
                <a16:creationId xmlns:a16="http://schemas.microsoft.com/office/drawing/2014/main" id="{627CC3B2-76F1-B5EC-A258-3735BC83B35E}"/>
              </a:ext>
            </a:extLst>
          </p:cNvPr>
          <p:cNvCxnSpPr>
            <a:cxnSpLocks/>
          </p:cNvCxnSpPr>
          <p:nvPr/>
        </p:nvCxnSpPr>
        <p:spPr>
          <a:xfrm>
            <a:off x="5878638" y="2295827"/>
            <a:ext cx="455963" cy="0"/>
          </a:xfrm>
          <a:prstGeom prst="line">
            <a:avLst/>
          </a:prstGeom>
          <a:ln w="19050">
            <a:gradFill>
              <a:gsLst>
                <a:gs pos="0">
                  <a:srgbClr val="A9D18E"/>
                </a:gs>
                <a:gs pos="100000">
                  <a:srgbClr val="F4B183"/>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7" name="직선 연결선 1056">
            <a:extLst>
              <a:ext uri="{FF2B5EF4-FFF2-40B4-BE49-F238E27FC236}">
                <a16:creationId xmlns:a16="http://schemas.microsoft.com/office/drawing/2014/main" id="{88F931CC-0DB3-8B4C-42F3-2E5FB0F1809F}"/>
              </a:ext>
            </a:extLst>
          </p:cNvPr>
          <p:cNvCxnSpPr>
            <a:cxnSpLocks/>
          </p:cNvCxnSpPr>
          <p:nvPr/>
        </p:nvCxnSpPr>
        <p:spPr>
          <a:xfrm>
            <a:off x="5856000" y="5781712"/>
            <a:ext cx="478601" cy="0"/>
          </a:xfrm>
          <a:prstGeom prst="line">
            <a:avLst/>
          </a:prstGeom>
          <a:ln w="19050">
            <a:gradFill>
              <a:gsLst>
                <a:gs pos="0">
                  <a:srgbClr val="A9D18E"/>
                </a:gs>
                <a:gs pos="100000">
                  <a:srgbClr val="F4B183"/>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8" name="직선 연결선 1057">
            <a:extLst>
              <a:ext uri="{FF2B5EF4-FFF2-40B4-BE49-F238E27FC236}">
                <a16:creationId xmlns:a16="http://schemas.microsoft.com/office/drawing/2014/main" id="{7F3CF168-5C6B-A5D9-EF7F-D44B58ABA04F}"/>
              </a:ext>
            </a:extLst>
          </p:cNvPr>
          <p:cNvCxnSpPr>
            <a:cxnSpLocks/>
          </p:cNvCxnSpPr>
          <p:nvPr/>
        </p:nvCxnSpPr>
        <p:spPr>
          <a:xfrm>
            <a:off x="8856000" y="5614068"/>
            <a:ext cx="478601" cy="0"/>
          </a:xfrm>
          <a:prstGeom prst="line">
            <a:avLst/>
          </a:prstGeom>
          <a:ln w="19050">
            <a:gradFill>
              <a:gsLst>
                <a:gs pos="100000">
                  <a:srgbClr val="A9D18E"/>
                </a:gs>
                <a:gs pos="0">
                  <a:schemeClr val="accent5">
                    <a:lumMod val="60000"/>
                    <a:lumOff val="40000"/>
                  </a:schemeClr>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9" name="직선 연결선 1058">
            <a:extLst>
              <a:ext uri="{FF2B5EF4-FFF2-40B4-BE49-F238E27FC236}">
                <a16:creationId xmlns:a16="http://schemas.microsoft.com/office/drawing/2014/main" id="{829ACA2E-C2EB-EF1D-6826-158D9E09C8FA}"/>
              </a:ext>
            </a:extLst>
          </p:cNvPr>
          <p:cNvCxnSpPr>
            <a:cxnSpLocks/>
          </p:cNvCxnSpPr>
          <p:nvPr/>
        </p:nvCxnSpPr>
        <p:spPr>
          <a:xfrm>
            <a:off x="8856000" y="2295827"/>
            <a:ext cx="478601" cy="0"/>
          </a:xfrm>
          <a:prstGeom prst="line">
            <a:avLst/>
          </a:prstGeom>
          <a:ln w="19050">
            <a:gradFill>
              <a:gsLst>
                <a:gs pos="100000">
                  <a:srgbClr val="A9D18E"/>
                </a:gs>
                <a:gs pos="0">
                  <a:schemeClr val="accent5">
                    <a:lumMod val="60000"/>
                    <a:lumOff val="40000"/>
                  </a:schemeClr>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60" name="사각형: 둥근 모서리 1059">
            <a:extLst>
              <a:ext uri="{FF2B5EF4-FFF2-40B4-BE49-F238E27FC236}">
                <a16:creationId xmlns:a16="http://schemas.microsoft.com/office/drawing/2014/main" id="{444C7922-815E-18BE-2D5A-1F2087B38EDA}"/>
              </a:ext>
            </a:extLst>
          </p:cNvPr>
          <p:cNvSpPr/>
          <p:nvPr/>
        </p:nvSpPr>
        <p:spPr>
          <a:xfrm>
            <a:off x="6473085" y="4386410"/>
            <a:ext cx="2268000" cy="701303"/>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1" name="TextBox 1060">
            <a:extLst>
              <a:ext uri="{FF2B5EF4-FFF2-40B4-BE49-F238E27FC236}">
                <a16:creationId xmlns:a16="http://schemas.microsoft.com/office/drawing/2014/main" id="{BB144640-21EF-A1BD-D897-681694A94E79}"/>
              </a:ext>
            </a:extLst>
          </p:cNvPr>
          <p:cNvSpPr txBox="1"/>
          <p:nvPr/>
        </p:nvSpPr>
        <p:spPr>
          <a:xfrm>
            <a:off x="7017579" y="3474206"/>
            <a:ext cx="1260000" cy="261610"/>
          </a:xfrm>
          <a:prstGeom prst="rect">
            <a:avLst/>
          </a:prstGeom>
          <a:solidFill>
            <a:schemeClr val="bg1"/>
          </a:solid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&lt; </a:t>
            </a:r>
            <a:r>
              <a:rPr lang="ko-KR" altLang="en-US" sz="1050" dirty="0">
                <a:latin typeface="나눔스퀘어 네오 Bold" panose="00000800000000000000" pitchFamily="2" charset="-127"/>
                <a:ea typeface="나눔스퀘어 네오 Bold" panose="00000800000000000000" pitchFamily="2" charset="-127"/>
              </a:rPr>
              <a:t>운동 처방 모델</a:t>
            </a:r>
            <a:r>
              <a:rPr lang="en-US" altLang="ko-KR" sz="1050" dirty="0">
                <a:latin typeface="나눔스퀘어 네오 Bold" panose="00000800000000000000" pitchFamily="2" charset="-127"/>
                <a:ea typeface="나눔스퀘어 네오 Bold" panose="00000800000000000000" pitchFamily="2" charset="-127"/>
              </a:rPr>
              <a:t> &gt;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62" name="TextBox 1061">
            <a:extLst>
              <a:ext uri="{FF2B5EF4-FFF2-40B4-BE49-F238E27FC236}">
                <a16:creationId xmlns:a16="http://schemas.microsoft.com/office/drawing/2014/main" id="{59CEE949-1969-A5DA-5F42-E20F3E45C66E}"/>
              </a:ext>
            </a:extLst>
          </p:cNvPr>
          <p:cNvSpPr txBox="1"/>
          <p:nvPr/>
        </p:nvSpPr>
        <p:spPr>
          <a:xfrm>
            <a:off x="7071894" y="4207640"/>
            <a:ext cx="1080000"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err="1">
                <a:latin typeface="나눔스퀘어 네오 Bold" panose="00000800000000000000" pitchFamily="2" charset="-127"/>
                <a:ea typeface="나눔스퀘어 네오 Bold" panose="00000800000000000000" pitchFamily="2" charset="-127"/>
              </a:rPr>
              <a:t>챗봇</a:t>
            </a:r>
            <a:r>
              <a:rPr lang="ko-KR" altLang="en-US" sz="1100" dirty="0">
                <a:latin typeface="나눔스퀘어 네오 Bold" panose="00000800000000000000" pitchFamily="2" charset="-127"/>
                <a:ea typeface="나눔스퀘어 네오 Bold" panose="00000800000000000000" pitchFamily="2" charset="-127"/>
              </a:rPr>
              <a:t> 모델</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1063" name="TextBox 1062">
            <a:extLst>
              <a:ext uri="{FF2B5EF4-FFF2-40B4-BE49-F238E27FC236}">
                <a16:creationId xmlns:a16="http://schemas.microsoft.com/office/drawing/2014/main" id="{011DE1F5-5DCB-064C-7D41-D2FF0177E1DE}"/>
              </a:ext>
            </a:extLst>
          </p:cNvPr>
          <p:cNvSpPr txBox="1"/>
          <p:nvPr/>
        </p:nvSpPr>
        <p:spPr>
          <a:xfrm>
            <a:off x="6313362" y="4672278"/>
            <a:ext cx="1446046" cy="384721"/>
          </a:xfrm>
          <a:prstGeom prst="rect">
            <a:avLst/>
          </a:prstGeom>
          <a:noFill/>
        </p:spPr>
        <p:txBody>
          <a:bodyPr wrap="square">
            <a:spAutoFit/>
          </a:bodyPr>
          <a:lstStyle/>
          <a:p>
            <a:pPr algn="ctr"/>
            <a:r>
              <a:rPr lang="en-US" altLang="ko-KR" sz="1100" dirty="0">
                <a:highlight>
                  <a:srgbClr val="A9D18E"/>
                </a:highlight>
                <a:latin typeface="나눔스퀘어 네오 Bold" panose="00000800000000000000" pitchFamily="2" charset="-127"/>
                <a:ea typeface="나눔스퀘어 네오 Bold" panose="00000800000000000000" pitchFamily="2" charset="-127"/>
              </a:rPr>
              <a:t>Persona</a:t>
            </a:r>
          </a:p>
          <a:p>
            <a:pPr algn="ct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의사</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헬스 트레이너</a:t>
            </a:r>
            <a:r>
              <a:rPr lang="en-US" altLang="ko-KR" sz="800" dirty="0">
                <a:latin typeface="나눔스퀘어 네오 Bold" panose="00000800000000000000" pitchFamily="2" charset="-127"/>
                <a:ea typeface="나눔스퀘어 네오 Bold" panose="00000800000000000000" pitchFamily="2" charset="-127"/>
              </a:rPr>
              <a:t>)</a:t>
            </a:r>
            <a:endParaRPr lang="ko-KR" altLang="en-US" sz="800" dirty="0"/>
          </a:p>
        </p:txBody>
      </p:sp>
      <p:sp>
        <p:nvSpPr>
          <p:cNvPr id="1064" name="TextBox 1063">
            <a:extLst>
              <a:ext uri="{FF2B5EF4-FFF2-40B4-BE49-F238E27FC236}">
                <a16:creationId xmlns:a16="http://schemas.microsoft.com/office/drawing/2014/main" id="{CC12C6DC-445C-86D2-0955-0A4CB5EE20FD}"/>
              </a:ext>
            </a:extLst>
          </p:cNvPr>
          <p:cNvSpPr txBox="1"/>
          <p:nvPr/>
        </p:nvSpPr>
        <p:spPr>
          <a:xfrm>
            <a:off x="7305068" y="4687667"/>
            <a:ext cx="1580801" cy="369332"/>
          </a:xfrm>
          <a:prstGeom prst="rect">
            <a:avLst/>
          </a:prstGeom>
          <a:noFill/>
        </p:spPr>
        <p:txBody>
          <a:bodyPr wrap="square">
            <a:spAutoFit/>
          </a:bodyPr>
          <a:lstStyle/>
          <a:p>
            <a:pPr algn="ctr"/>
            <a:r>
              <a:rPr lang="en-US" altLang="ko-KR" sz="1000" dirty="0">
                <a:highlight>
                  <a:srgbClr val="A9D18E"/>
                </a:highlight>
                <a:latin typeface="나눔스퀘어 네오 Bold" panose="00000800000000000000" pitchFamily="2" charset="-127"/>
                <a:ea typeface="나눔스퀘어 네오 Bold" panose="00000800000000000000" pitchFamily="2" charset="-127"/>
              </a:rPr>
              <a:t>Few shot learning</a:t>
            </a:r>
          </a:p>
          <a:p>
            <a:pPr algn="ct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err="1">
                <a:latin typeface="나눔스퀘어 네오 Bold" panose="00000800000000000000" pitchFamily="2" charset="-127"/>
                <a:ea typeface="나눔스퀘어 네오 Bold" panose="00000800000000000000" pitchFamily="2" charset="-127"/>
              </a:rPr>
              <a:t>본운동</a:t>
            </a:r>
            <a:r>
              <a:rPr lang="ko-KR" altLang="en-US" sz="800" dirty="0">
                <a:latin typeface="나눔스퀘어 네오 Bold" panose="00000800000000000000" pitchFamily="2" charset="-127"/>
                <a:ea typeface="나눔스퀘어 네오 Bold" panose="00000800000000000000" pitchFamily="2" charset="-127"/>
              </a:rPr>
              <a:t> 목록</a:t>
            </a:r>
            <a:r>
              <a:rPr lang="en-US" altLang="ko-KR" sz="800" dirty="0">
                <a:latin typeface="나눔스퀘어 네오 Bold" panose="00000800000000000000" pitchFamily="2" charset="-127"/>
                <a:ea typeface="나눔스퀘어 네오 Bold" panose="00000800000000000000" pitchFamily="2" charset="-127"/>
              </a:rPr>
              <a:t>)</a:t>
            </a:r>
            <a:endParaRPr lang="ko-KR" altLang="en-US" sz="800" dirty="0"/>
          </a:p>
        </p:txBody>
      </p:sp>
      <p:sp>
        <p:nvSpPr>
          <p:cNvPr id="1076" name="사각형: 둥근 모서리 1075">
            <a:extLst>
              <a:ext uri="{FF2B5EF4-FFF2-40B4-BE49-F238E27FC236}">
                <a16:creationId xmlns:a16="http://schemas.microsoft.com/office/drawing/2014/main" id="{9290AA81-906F-66D9-4F52-5D4B14753970}"/>
              </a:ext>
            </a:extLst>
          </p:cNvPr>
          <p:cNvSpPr/>
          <p:nvPr/>
        </p:nvSpPr>
        <p:spPr>
          <a:xfrm>
            <a:off x="3449962" y="2899775"/>
            <a:ext cx="2340000" cy="1182369"/>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60" name="Picture 12" descr="05-01 코사인 유사도(Cosine Similarity) - 딥 러닝을 이용한 자연어 처리 입문">
            <a:extLst>
              <a:ext uri="{FF2B5EF4-FFF2-40B4-BE49-F238E27FC236}">
                <a16:creationId xmlns:a16="http://schemas.microsoft.com/office/drawing/2014/main" id="{F2486CE2-261E-D998-98E3-DAAD19EBF7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3405" y="2104843"/>
            <a:ext cx="1175271" cy="3585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12C978-31B0-9FC9-C7C6-26C56D63B23E}"/>
              </a:ext>
            </a:extLst>
          </p:cNvPr>
          <p:cNvSpPr txBox="1"/>
          <p:nvPr/>
        </p:nvSpPr>
        <p:spPr>
          <a:xfrm>
            <a:off x="4043034" y="1622771"/>
            <a:ext cx="1152000" cy="25200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추천 데이터</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58" name="TextBox 2057">
            <a:extLst>
              <a:ext uri="{FF2B5EF4-FFF2-40B4-BE49-F238E27FC236}">
                <a16:creationId xmlns:a16="http://schemas.microsoft.com/office/drawing/2014/main" id="{3B4EC95A-350A-A118-8C25-517C0CE451D1}"/>
              </a:ext>
            </a:extLst>
          </p:cNvPr>
          <p:cNvSpPr txBox="1"/>
          <p:nvPr/>
        </p:nvSpPr>
        <p:spPr>
          <a:xfrm>
            <a:off x="3489729" y="2137514"/>
            <a:ext cx="2250674" cy="253916"/>
          </a:xfrm>
          <a:prstGeom prst="rect">
            <a:avLst/>
          </a:prstGeom>
          <a:noFill/>
        </p:spPr>
        <p:txBody>
          <a:bodyPr wrap="square">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도메인 지식을 활용하여 이상치 삭제</a:t>
            </a:r>
          </a:p>
        </p:txBody>
      </p:sp>
      <p:pic>
        <p:nvPicPr>
          <p:cNvPr id="2061" name="Picture 20">
            <a:extLst>
              <a:ext uri="{FF2B5EF4-FFF2-40B4-BE49-F238E27FC236}">
                <a16:creationId xmlns:a16="http://schemas.microsoft.com/office/drawing/2014/main" id="{00DBE05C-40C9-9A68-6759-355BE46948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5470" y="6130393"/>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2063" name="TextBox 2062">
            <a:extLst>
              <a:ext uri="{FF2B5EF4-FFF2-40B4-BE49-F238E27FC236}">
                <a16:creationId xmlns:a16="http://schemas.microsoft.com/office/drawing/2014/main" id="{C94A9E78-0A21-828D-6076-CC522F80FC82}"/>
              </a:ext>
            </a:extLst>
          </p:cNvPr>
          <p:cNvSpPr txBox="1"/>
          <p:nvPr/>
        </p:nvSpPr>
        <p:spPr>
          <a:xfrm>
            <a:off x="3618495" y="6072034"/>
            <a:ext cx="757048" cy="253916"/>
          </a:xfrm>
          <a:prstGeom prst="rect">
            <a:avLst/>
          </a:prstGeom>
          <a:noFill/>
        </p:spPr>
        <p:txBody>
          <a:bodyPr wrap="square" rtlCol="0">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주소</a:t>
            </a:r>
            <a:endParaRPr lang="ko-KR" altLang="en-US" sz="100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65" name="TextBox 2064">
            <a:extLst>
              <a:ext uri="{FF2B5EF4-FFF2-40B4-BE49-F238E27FC236}">
                <a16:creationId xmlns:a16="http://schemas.microsoft.com/office/drawing/2014/main" id="{A16E3F1A-3C59-28DB-BB11-D94F3F401278}"/>
              </a:ext>
            </a:extLst>
          </p:cNvPr>
          <p:cNvSpPr txBox="1"/>
          <p:nvPr/>
        </p:nvSpPr>
        <p:spPr>
          <a:xfrm>
            <a:off x="3754677" y="5420924"/>
            <a:ext cx="1671546" cy="253916"/>
          </a:xfrm>
          <a:prstGeom prst="rect">
            <a:avLst/>
          </a:prstGeom>
          <a:noFill/>
        </p:spPr>
        <p:txBody>
          <a:bodyPr wrap="square" rtlCol="0">
            <a:spAutoFit/>
          </a:bodyPr>
          <a:lstStyle/>
          <a:p>
            <a:pPr algn="ct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결측치</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삭제 및 </a:t>
            </a: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전처리</a:t>
            </a:r>
            <a:endParaRPr lang="ko-KR" altLang="en-US" sz="105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67" name="TextBox 2066">
            <a:extLst>
              <a:ext uri="{FF2B5EF4-FFF2-40B4-BE49-F238E27FC236}">
                <a16:creationId xmlns:a16="http://schemas.microsoft.com/office/drawing/2014/main" id="{2609AFDC-7B5A-EC0A-5C0A-A434B15219A8}"/>
              </a:ext>
            </a:extLst>
          </p:cNvPr>
          <p:cNvSpPr txBox="1"/>
          <p:nvPr/>
        </p:nvSpPr>
        <p:spPr>
          <a:xfrm>
            <a:off x="7610669" y="2592133"/>
            <a:ext cx="1134546" cy="261610"/>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라벨 인코딩</a:t>
            </a:r>
            <a:endParaRPr lang="ko-KR" altLang="en-US" sz="1100" dirty="0">
              <a:highlight>
                <a:srgbClr val="A9D18E"/>
              </a:highlight>
            </a:endParaRPr>
          </a:p>
        </p:txBody>
      </p:sp>
      <p:sp>
        <p:nvSpPr>
          <p:cNvPr id="2069" name="TextBox 2068">
            <a:extLst>
              <a:ext uri="{FF2B5EF4-FFF2-40B4-BE49-F238E27FC236}">
                <a16:creationId xmlns:a16="http://schemas.microsoft.com/office/drawing/2014/main" id="{5F21B7F1-839A-9385-2AC5-552C676A319F}"/>
              </a:ext>
            </a:extLst>
          </p:cNvPr>
          <p:cNvSpPr txBox="1"/>
          <p:nvPr/>
        </p:nvSpPr>
        <p:spPr>
          <a:xfrm>
            <a:off x="6753959" y="4462544"/>
            <a:ext cx="1687775" cy="261610"/>
          </a:xfrm>
          <a:prstGeom prst="rect">
            <a:avLst/>
          </a:prstGeom>
          <a:noFill/>
        </p:spPr>
        <p:txBody>
          <a:bodyPr wrap="square">
            <a:spAutoFit/>
          </a:bodyPr>
          <a:lstStyle/>
          <a:p>
            <a:pPr algn="ctr"/>
            <a:r>
              <a:rPr lang="ko-KR" altLang="en-US" sz="1050" dirty="0">
                <a:highlight>
                  <a:srgbClr val="A9D18E"/>
                </a:highlight>
                <a:latin typeface="나눔스퀘어 네오 Bold" panose="00000800000000000000" pitchFamily="2" charset="-127"/>
                <a:ea typeface="나눔스퀘어 네오 Bold" panose="00000800000000000000" pitchFamily="2" charset="-127"/>
              </a:rPr>
              <a:t>사용자의 입력 값  </a:t>
            </a:r>
            <a:endParaRPr lang="ko-KR" altLang="en-US" sz="1050" dirty="0">
              <a:highlight>
                <a:srgbClr val="A9D18E"/>
              </a:highlight>
            </a:endParaRPr>
          </a:p>
        </p:txBody>
      </p:sp>
      <p:pic>
        <p:nvPicPr>
          <p:cNvPr id="2071" name="Picture 20">
            <a:extLst>
              <a:ext uri="{FF2B5EF4-FFF2-40B4-BE49-F238E27FC236}">
                <a16:creationId xmlns:a16="http://schemas.microsoft.com/office/drawing/2014/main" id="{33730A23-832B-27A1-B487-528284BCCE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7517745" y="5122916"/>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0">
            <a:extLst>
              <a:ext uri="{FF2B5EF4-FFF2-40B4-BE49-F238E27FC236}">
                <a16:creationId xmlns:a16="http://schemas.microsoft.com/office/drawing/2014/main" id="{54A87A36-E549-5E20-7BFD-2E0F7F97A2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7535234" y="578655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2074" name="TextBox 2073">
            <a:extLst>
              <a:ext uri="{FF2B5EF4-FFF2-40B4-BE49-F238E27FC236}">
                <a16:creationId xmlns:a16="http://schemas.microsoft.com/office/drawing/2014/main" id="{F914D5A1-6539-EE3B-45F4-FE9E579428CB}"/>
              </a:ext>
            </a:extLst>
          </p:cNvPr>
          <p:cNvSpPr txBox="1"/>
          <p:nvPr/>
        </p:nvSpPr>
        <p:spPr>
          <a:xfrm>
            <a:off x="6745250" y="5986511"/>
            <a:ext cx="1866313" cy="430887"/>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생성형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LLM </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모델 기반 </a:t>
            </a:r>
            <a:endParaRPr lang="en-US" altLang="ko-KR" sz="1100" dirty="0">
              <a:highlight>
                <a:srgbClr val="A9D18E"/>
              </a:highlight>
              <a:latin typeface="나눔스퀘어 네오 Bold" panose="00000800000000000000" pitchFamily="2" charset="-127"/>
              <a:ea typeface="나눔스퀘어 네오 Bold" panose="00000800000000000000" pitchFamily="2" charset="-127"/>
            </a:endParaRPr>
          </a:p>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맞춤형 운동 추천</a:t>
            </a:r>
            <a:endParaRPr lang="ko-KR" altLang="en-US" sz="1100" dirty="0">
              <a:highlight>
                <a:srgbClr val="A9D18E"/>
              </a:highlight>
            </a:endParaRPr>
          </a:p>
        </p:txBody>
      </p:sp>
      <p:sp>
        <p:nvSpPr>
          <p:cNvPr id="2075" name="사각형: 둥근 모서리 2074">
            <a:extLst>
              <a:ext uri="{FF2B5EF4-FFF2-40B4-BE49-F238E27FC236}">
                <a16:creationId xmlns:a16="http://schemas.microsoft.com/office/drawing/2014/main" id="{80918348-F5B3-18C5-DE35-897FC2A8FD1F}"/>
              </a:ext>
            </a:extLst>
          </p:cNvPr>
          <p:cNvSpPr/>
          <p:nvPr/>
        </p:nvSpPr>
        <p:spPr>
          <a:xfrm>
            <a:off x="7098021" y="5379551"/>
            <a:ext cx="1080000" cy="345290"/>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6" name="사각형: 둥근 모서리 2075">
            <a:extLst>
              <a:ext uri="{FF2B5EF4-FFF2-40B4-BE49-F238E27FC236}">
                <a16:creationId xmlns:a16="http://schemas.microsoft.com/office/drawing/2014/main" id="{87A50AC6-4967-180C-27BE-5E6FFF4FC890}"/>
              </a:ext>
            </a:extLst>
          </p:cNvPr>
          <p:cNvSpPr/>
          <p:nvPr/>
        </p:nvSpPr>
        <p:spPr>
          <a:xfrm>
            <a:off x="9462547" y="3378662"/>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77" name="그림 2076">
            <a:extLst>
              <a:ext uri="{FF2B5EF4-FFF2-40B4-BE49-F238E27FC236}">
                <a16:creationId xmlns:a16="http://schemas.microsoft.com/office/drawing/2014/main" id="{92E94558-9EDD-0A9B-4935-54B36F5D5485}"/>
              </a:ext>
            </a:extLst>
          </p:cNvPr>
          <p:cNvPicPr>
            <a:picLocks noChangeAspect="1"/>
          </p:cNvPicPr>
          <p:nvPr/>
        </p:nvPicPr>
        <p:blipFill>
          <a:blip r:embed="rId3"/>
          <a:stretch>
            <a:fillRect/>
          </a:stretch>
        </p:blipFill>
        <p:spPr>
          <a:xfrm>
            <a:off x="10360777" y="5031364"/>
            <a:ext cx="563683" cy="150317"/>
          </a:xfrm>
          <a:prstGeom prst="rect">
            <a:avLst/>
          </a:prstGeom>
        </p:spPr>
      </p:pic>
      <p:sp>
        <p:nvSpPr>
          <p:cNvPr id="2080" name="TextBox 2079">
            <a:extLst>
              <a:ext uri="{FF2B5EF4-FFF2-40B4-BE49-F238E27FC236}">
                <a16:creationId xmlns:a16="http://schemas.microsoft.com/office/drawing/2014/main" id="{8DEF9723-1FD4-1F3C-57AB-4D3A2794C5A7}"/>
              </a:ext>
            </a:extLst>
          </p:cNvPr>
          <p:cNvSpPr txBox="1"/>
          <p:nvPr/>
        </p:nvSpPr>
        <p:spPr>
          <a:xfrm>
            <a:off x="9865673" y="2141889"/>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맞춤형 운동 추천</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84" name="사각형: 둥근 모서리 2083">
            <a:extLst>
              <a:ext uri="{FF2B5EF4-FFF2-40B4-BE49-F238E27FC236}">
                <a16:creationId xmlns:a16="http://schemas.microsoft.com/office/drawing/2014/main" id="{61AA6A4A-77C1-EAA4-0D72-12B8A925914C}"/>
              </a:ext>
            </a:extLst>
          </p:cNvPr>
          <p:cNvSpPr/>
          <p:nvPr/>
        </p:nvSpPr>
        <p:spPr>
          <a:xfrm>
            <a:off x="3430508" y="4246097"/>
            <a:ext cx="2340000" cy="840232"/>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5" name="TextBox 2084">
            <a:extLst>
              <a:ext uri="{FF2B5EF4-FFF2-40B4-BE49-F238E27FC236}">
                <a16:creationId xmlns:a16="http://schemas.microsoft.com/office/drawing/2014/main" id="{703BD0DF-7ABF-03A6-C65B-B28AE972C58B}"/>
              </a:ext>
            </a:extLst>
          </p:cNvPr>
          <p:cNvSpPr txBox="1"/>
          <p:nvPr/>
        </p:nvSpPr>
        <p:spPr>
          <a:xfrm>
            <a:off x="4134528" y="4107196"/>
            <a:ext cx="969012"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군집분석</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86" name="TextBox 2085">
            <a:extLst>
              <a:ext uri="{FF2B5EF4-FFF2-40B4-BE49-F238E27FC236}">
                <a16:creationId xmlns:a16="http://schemas.microsoft.com/office/drawing/2014/main" id="{152F2C8E-69AB-9859-F405-3242B9939811}"/>
              </a:ext>
            </a:extLst>
          </p:cNvPr>
          <p:cNvSpPr txBox="1"/>
          <p:nvPr/>
        </p:nvSpPr>
        <p:spPr>
          <a:xfrm>
            <a:off x="3493866" y="4855846"/>
            <a:ext cx="643595" cy="230832"/>
          </a:xfrm>
          <a:prstGeom prst="rect">
            <a:avLst/>
          </a:prstGeom>
        </p:spPr>
        <p:txBody>
          <a:bodyPr wrap="square">
            <a:spAutoFit/>
          </a:bodyPr>
          <a:lstStyle/>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K-</a:t>
            </a:r>
            <a:r>
              <a:rPr lang="ko-KR" altLang="en-US" sz="900" dirty="0">
                <a:highlight>
                  <a:srgbClr val="F8CBAD"/>
                </a:highlight>
                <a:latin typeface="나눔스퀘어 네오 Bold" panose="00000800000000000000" pitchFamily="2" charset="-127"/>
                <a:ea typeface="나눔스퀘어 네오 Bold" panose="00000800000000000000" pitchFamily="2" charset="-127"/>
              </a:rPr>
              <a:t>평균</a:t>
            </a:r>
          </a:p>
        </p:txBody>
      </p:sp>
      <p:sp>
        <p:nvSpPr>
          <p:cNvPr id="2087" name="TextBox 2086">
            <a:extLst>
              <a:ext uri="{FF2B5EF4-FFF2-40B4-BE49-F238E27FC236}">
                <a16:creationId xmlns:a16="http://schemas.microsoft.com/office/drawing/2014/main" id="{97A42D50-26B4-5F11-FAE7-6A827B3C4679}"/>
              </a:ext>
            </a:extLst>
          </p:cNvPr>
          <p:cNvSpPr txBox="1"/>
          <p:nvPr/>
        </p:nvSpPr>
        <p:spPr>
          <a:xfrm>
            <a:off x="4029451" y="4855846"/>
            <a:ext cx="875064" cy="2308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실루엣 스코어</a:t>
            </a:r>
          </a:p>
        </p:txBody>
      </p:sp>
      <p:sp>
        <p:nvSpPr>
          <p:cNvPr id="2088" name="TextBox 2087">
            <a:extLst>
              <a:ext uri="{FF2B5EF4-FFF2-40B4-BE49-F238E27FC236}">
                <a16:creationId xmlns:a16="http://schemas.microsoft.com/office/drawing/2014/main" id="{D3FD2135-32B9-0473-E4B1-44B02EE1A86B}"/>
              </a:ext>
            </a:extLst>
          </p:cNvPr>
          <p:cNvSpPr txBox="1"/>
          <p:nvPr/>
        </p:nvSpPr>
        <p:spPr>
          <a:xfrm>
            <a:off x="4756092" y="4855846"/>
            <a:ext cx="1071389" cy="230832"/>
          </a:xfrm>
          <a:prstGeom prst="rect">
            <a:avLst/>
          </a:prstGeom>
        </p:spPr>
        <p:txBody>
          <a:bodyPr wrap="square">
            <a:spAutoFit/>
          </a:bodyPr>
          <a:lstStyle/>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Elbow method</a:t>
            </a:r>
            <a:endParaRPr lang="ko-KR" altLang="en-US" sz="90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90" name="TextBox 2089">
            <a:extLst>
              <a:ext uri="{FF2B5EF4-FFF2-40B4-BE49-F238E27FC236}">
                <a16:creationId xmlns:a16="http://schemas.microsoft.com/office/drawing/2014/main" id="{7B9DA1D3-F3E2-1AF0-A3E4-ABD31FC12562}"/>
              </a:ext>
            </a:extLst>
          </p:cNvPr>
          <p:cNvSpPr txBox="1"/>
          <p:nvPr/>
        </p:nvSpPr>
        <p:spPr>
          <a:xfrm>
            <a:off x="9517337" y="2443712"/>
            <a:ext cx="2203263" cy="276999"/>
          </a:xfrm>
          <a:prstGeom prst="rect">
            <a:avLst/>
          </a:prstGeom>
          <a:noFill/>
        </p:spPr>
        <p:txBody>
          <a:bodyPr wrap="square">
            <a:spAutoFit/>
          </a:bodyPr>
          <a:lstStyle/>
          <a:p>
            <a:pPr algn="ctr"/>
            <a:r>
              <a:rPr lang="ko-KR" altLang="en-US" sz="1200" dirty="0">
                <a:highlight>
                  <a:srgbClr val="9DC3E6"/>
                </a:highlight>
                <a:latin typeface="나눔스퀘어 네오 Bold" panose="00000800000000000000" pitchFamily="2" charset="-127"/>
                <a:ea typeface="나눔스퀘어 네오 Bold" panose="00000800000000000000" pitchFamily="2" charset="-127"/>
              </a:rPr>
              <a:t>사용자에게 맞춤형 운동 추천</a:t>
            </a:r>
            <a:endParaRPr lang="ko-KR" altLang="en-US" sz="1200" dirty="0">
              <a:highlight>
                <a:srgbClr val="9DC3E6"/>
              </a:highlight>
            </a:endParaRPr>
          </a:p>
        </p:txBody>
      </p:sp>
      <p:sp>
        <p:nvSpPr>
          <p:cNvPr id="2091" name="사각형: 둥근 모서리 2090">
            <a:extLst>
              <a:ext uri="{FF2B5EF4-FFF2-40B4-BE49-F238E27FC236}">
                <a16:creationId xmlns:a16="http://schemas.microsoft.com/office/drawing/2014/main" id="{81386B29-C644-98CE-E6D4-362F56B7FAD2}"/>
              </a:ext>
            </a:extLst>
          </p:cNvPr>
          <p:cNvSpPr/>
          <p:nvPr/>
        </p:nvSpPr>
        <p:spPr>
          <a:xfrm>
            <a:off x="9462547" y="4102889"/>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2" name="사각형: 둥근 모서리 2091">
            <a:extLst>
              <a:ext uri="{FF2B5EF4-FFF2-40B4-BE49-F238E27FC236}">
                <a16:creationId xmlns:a16="http://schemas.microsoft.com/office/drawing/2014/main" id="{CB0B4034-4946-403E-71D0-6024308F90F9}"/>
              </a:ext>
            </a:extLst>
          </p:cNvPr>
          <p:cNvSpPr/>
          <p:nvPr/>
        </p:nvSpPr>
        <p:spPr>
          <a:xfrm>
            <a:off x="9462547" y="5711928"/>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3" name="사각형: 둥근 모서리 2092">
            <a:extLst>
              <a:ext uri="{FF2B5EF4-FFF2-40B4-BE49-F238E27FC236}">
                <a16:creationId xmlns:a16="http://schemas.microsoft.com/office/drawing/2014/main" id="{078FADF5-4FE8-C540-B743-278A4A7DE927}"/>
              </a:ext>
            </a:extLst>
          </p:cNvPr>
          <p:cNvSpPr/>
          <p:nvPr/>
        </p:nvSpPr>
        <p:spPr>
          <a:xfrm>
            <a:off x="9462547" y="4895859"/>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5" name="TextBox 2094">
            <a:extLst>
              <a:ext uri="{FF2B5EF4-FFF2-40B4-BE49-F238E27FC236}">
                <a16:creationId xmlns:a16="http://schemas.microsoft.com/office/drawing/2014/main" id="{16592394-B91B-E452-074E-E9C2AC95527D}"/>
              </a:ext>
            </a:extLst>
          </p:cNvPr>
          <p:cNvSpPr txBox="1"/>
          <p:nvPr/>
        </p:nvSpPr>
        <p:spPr>
          <a:xfrm>
            <a:off x="9865673" y="3274694"/>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운동 추천 </a:t>
            </a:r>
            <a:r>
              <a:rPr lang="ko-KR" altLang="en-US" sz="1100" dirty="0" err="1">
                <a:latin typeface="나눔스퀘어 네오 Bold" panose="00000800000000000000" pitchFamily="2" charset="-127"/>
                <a:ea typeface="나눔스퀘어 네오 Bold" panose="00000800000000000000" pitchFamily="2" charset="-127"/>
              </a:rPr>
              <a:t>챗봇</a:t>
            </a:r>
            <a:r>
              <a:rPr lang="ko-KR" altLang="en-US" sz="1100" dirty="0">
                <a:latin typeface="나눔스퀘어 네오 Bold" panose="00000800000000000000" pitchFamily="2" charset="-127"/>
                <a:ea typeface="나눔스퀘어 네오 Bold" panose="00000800000000000000" pitchFamily="2" charset="-127"/>
              </a:rPr>
              <a:t>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96" name="TextBox 2095">
            <a:extLst>
              <a:ext uri="{FF2B5EF4-FFF2-40B4-BE49-F238E27FC236}">
                <a16:creationId xmlns:a16="http://schemas.microsoft.com/office/drawing/2014/main" id="{D0FBDCB8-FCC0-375F-5365-CA621FEBA6E6}"/>
              </a:ext>
            </a:extLst>
          </p:cNvPr>
          <p:cNvSpPr txBox="1"/>
          <p:nvPr/>
        </p:nvSpPr>
        <p:spPr>
          <a:xfrm>
            <a:off x="9865673" y="4016469"/>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주변 지도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97" name="TextBox 2096">
            <a:extLst>
              <a:ext uri="{FF2B5EF4-FFF2-40B4-BE49-F238E27FC236}">
                <a16:creationId xmlns:a16="http://schemas.microsoft.com/office/drawing/2014/main" id="{E078224F-FE23-15F6-A729-5E2C09330D77}"/>
              </a:ext>
            </a:extLst>
          </p:cNvPr>
          <p:cNvSpPr txBox="1"/>
          <p:nvPr/>
        </p:nvSpPr>
        <p:spPr>
          <a:xfrm>
            <a:off x="9536262" y="4320422"/>
            <a:ext cx="2203263" cy="261610"/>
          </a:xfrm>
          <a:prstGeom prst="rect">
            <a:avLst/>
          </a:prstGeom>
          <a:noFill/>
        </p:spPr>
        <p:txBody>
          <a:bodyPr wrap="square">
            <a:spAutoFit/>
          </a:bodyPr>
          <a:lstStyle/>
          <a:p>
            <a:pPr algn="ctr"/>
            <a:r>
              <a:rPr lang="ko-KR" altLang="en-US" sz="1100" dirty="0">
                <a:highlight>
                  <a:srgbClr val="9DC3E6"/>
                </a:highlight>
                <a:latin typeface="나눔스퀘어 네오 Bold" panose="00000800000000000000" pitchFamily="2" charset="-127"/>
                <a:ea typeface="나눔스퀘어 네오 Bold" panose="00000800000000000000" pitchFamily="2" charset="-127"/>
              </a:rPr>
              <a:t>서울시 체육시설 위치 및 정보 제공</a:t>
            </a:r>
            <a:endParaRPr lang="ko-KR" altLang="en-US" sz="1100" dirty="0">
              <a:highlight>
                <a:srgbClr val="9DC3E6"/>
              </a:highlight>
            </a:endParaRPr>
          </a:p>
        </p:txBody>
      </p:sp>
      <p:sp>
        <p:nvSpPr>
          <p:cNvPr id="2098" name="TextBox 2097">
            <a:extLst>
              <a:ext uri="{FF2B5EF4-FFF2-40B4-BE49-F238E27FC236}">
                <a16:creationId xmlns:a16="http://schemas.microsoft.com/office/drawing/2014/main" id="{69517FDF-698A-EC69-C3F0-8843AD595A59}"/>
              </a:ext>
            </a:extLst>
          </p:cNvPr>
          <p:cNvSpPr txBox="1"/>
          <p:nvPr/>
        </p:nvSpPr>
        <p:spPr>
          <a:xfrm>
            <a:off x="9526737" y="3625941"/>
            <a:ext cx="2203263" cy="276999"/>
          </a:xfrm>
          <a:prstGeom prst="rect">
            <a:avLst/>
          </a:prstGeom>
          <a:noFill/>
        </p:spPr>
        <p:txBody>
          <a:bodyPr wrap="square">
            <a:spAutoFit/>
          </a:bodyPr>
          <a:lstStyle/>
          <a:p>
            <a:pPr algn="ct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를 활용한 서비스 제공</a:t>
            </a:r>
            <a:endParaRPr lang="ko-KR" altLang="en-US" sz="1200" dirty="0">
              <a:highlight>
                <a:srgbClr val="9DC3E6"/>
              </a:highlight>
            </a:endParaRPr>
          </a:p>
        </p:txBody>
      </p:sp>
      <p:pic>
        <p:nvPicPr>
          <p:cNvPr id="47" name="그림 46">
            <a:extLst>
              <a:ext uri="{FF2B5EF4-FFF2-40B4-BE49-F238E27FC236}">
                <a16:creationId xmlns:a16="http://schemas.microsoft.com/office/drawing/2014/main" id="{EBCEEF96-0E23-E920-9BF3-C3BE82B05C96}"/>
              </a:ext>
            </a:extLst>
          </p:cNvPr>
          <p:cNvPicPr>
            <a:picLocks noChangeAspect="1"/>
          </p:cNvPicPr>
          <p:nvPr/>
        </p:nvPicPr>
        <p:blipFill>
          <a:blip r:embed="rId14"/>
          <a:stretch>
            <a:fillRect/>
          </a:stretch>
        </p:blipFill>
        <p:spPr>
          <a:xfrm>
            <a:off x="10131596" y="1599951"/>
            <a:ext cx="936393" cy="598921"/>
          </a:xfrm>
          <a:prstGeom prst="rect">
            <a:avLst/>
          </a:prstGeom>
        </p:spPr>
      </p:pic>
      <p:sp>
        <p:nvSpPr>
          <p:cNvPr id="2100" name="TextBox 2099">
            <a:extLst>
              <a:ext uri="{FF2B5EF4-FFF2-40B4-BE49-F238E27FC236}">
                <a16:creationId xmlns:a16="http://schemas.microsoft.com/office/drawing/2014/main" id="{A8ED7BD8-24E7-1B24-3637-154A2684573B}"/>
              </a:ext>
            </a:extLst>
          </p:cNvPr>
          <p:cNvSpPr txBox="1"/>
          <p:nvPr/>
        </p:nvSpPr>
        <p:spPr>
          <a:xfrm>
            <a:off x="9865673" y="5597723"/>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en-US" altLang="ko-KR" sz="1100" dirty="0" err="1">
                <a:latin typeface="나눔스퀘어 네오 Bold" panose="00000800000000000000" pitchFamily="2" charset="-127"/>
                <a:ea typeface="나눔스퀘어 네오 Bold" panose="00000800000000000000" pitchFamily="2" charset="-127"/>
              </a:rPr>
              <a:t>XAI&amp;Profiling</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101" name="TextBox 2100">
            <a:extLst>
              <a:ext uri="{FF2B5EF4-FFF2-40B4-BE49-F238E27FC236}">
                <a16:creationId xmlns:a16="http://schemas.microsoft.com/office/drawing/2014/main" id="{D74CE2C4-0E44-ED1B-9936-6140DA99DE9C}"/>
              </a:ext>
            </a:extLst>
          </p:cNvPr>
          <p:cNvSpPr txBox="1"/>
          <p:nvPr/>
        </p:nvSpPr>
        <p:spPr>
          <a:xfrm>
            <a:off x="9526737" y="5846574"/>
            <a:ext cx="2203263" cy="461665"/>
          </a:xfrm>
          <a:prstGeom prst="rect">
            <a:avLst/>
          </a:prstGeom>
          <a:noFill/>
        </p:spPr>
        <p:txBody>
          <a:bodyPr wrap="square">
            <a:spAutoFit/>
          </a:bodyPr>
          <a:lstStyle/>
          <a:p>
            <a:pPr algn="ctr"/>
            <a:r>
              <a:rPr lang="ko-KR" altLang="en-US" sz="1200" dirty="0">
                <a:highlight>
                  <a:srgbClr val="9DC3E6"/>
                </a:highlight>
                <a:latin typeface="나눔스퀘어 네오 Bold" panose="00000800000000000000" pitchFamily="2" charset="-127"/>
                <a:ea typeface="나눔스퀘어 네오 Bold" panose="00000800000000000000" pitchFamily="2" charset="-127"/>
              </a:rPr>
              <a:t>추천 데이터를 사용한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XAI </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제공</a:t>
            </a:r>
            <a:endParaRPr lang="en-US" altLang="ko-KR" sz="1200" dirty="0">
              <a:highlight>
                <a:srgbClr val="9DC3E6"/>
              </a:highlight>
              <a:latin typeface="나눔스퀘어 네오 Bold" panose="00000800000000000000" pitchFamily="2" charset="-127"/>
              <a:ea typeface="나눔스퀘어 네오 Bold" panose="00000800000000000000" pitchFamily="2" charset="-127"/>
            </a:endParaRPr>
          </a:p>
          <a:p>
            <a:pPr algn="ct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운동 처방 모델</a:t>
            </a:r>
            <a:r>
              <a:rPr lang="en-US" altLang="ko-KR" sz="1100" dirty="0">
                <a:latin typeface="나눔스퀘어 네오 Bold" panose="00000800000000000000" pitchFamily="2" charset="-127"/>
                <a:ea typeface="나눔스퀘어 네오 Bold" panose="00000800000000000000" pitchFamily="2" charset="-127"/>
              </a:rPr>
              <a:t>)</a:t>
            </a:r>
            <a:endParaRPr lang="ko-KR" altLang="en-US" sz="1100" dirty="0"/>
          </a:p>
        </p:txBody>
      </p:sp>
      <p:sp>
        <p:nvSpPr>
          <p:cNvPr id="2102" name="TextBox 2101">
            <a:extLst>
              <a:ext uri="{FF2B5EF4-FFF2-40B4-BE49-F238E27FC236}">
                <a16:creationId xmlns:a16="http://schemas.microsoft.com/office/drawing/2014/main" id="{BF1D345C-7712-3581-7909-046ADD8EF93C}"/>
              </a:ext>
            </a:extLst>
          </p:cNvPr>
          <p:cNvSpPr txBox="1"/>
          <p:nvPr/>
        </p:nvSpPr>
        <p:spPr>
          <a:xfrm>
            <a:off x="9741847" y="4788527"/>
            <a:ext cx="1769309"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국민체력</a:t>
            </a:r>
            <a:r>
              <a:rPr lang="en-US" altLang="ko-KR" sz="1100" dirty="0">
                <a:latin typeface="나눔스퀘어 네오 Bold" panose="00000800000000000000" pitchFamily="2" charset="-127"/>
                <a:ea typeface="나눔스퀘어 네오 Bold" panose="00000800000000000000" pitchFamily="2" charset="-127"/>
              </a:rPr>
              <a:t>100 </a:t>
            </a:r>
            <a:r>
              <a:rPr lang="ko-KR" altLang="en-US" sz="1100" dirty="0">
                <a:latin typeface="나눔스퀘어 네오 Bold" panose="00000800000000000000" pitchFamily="2" charset="-127"/>
                <a:ea typeface="나눔스퀘어 네오 Bold" panose="00000800000000000000" pitchFamily="2" charset="-127"/>
              </a:rPr>
              <a:t>유튜브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104" name="TextBox 2103">
            <a:extLst>
              <a:ext uri="{FF2B5EF4-FFF2-40B4-BE49-F238E27FC236}">
                <a16:creationId xmlns:a16="http://schemas.microsoft.com/office/drawing/2014/main" id="{34BFBD83-A4B7-D248-2C4E-8F6B68389BF5}"/>
              </a:ext>
            </a:extLst>
          </p:cNvPr>
          <p:cNvSpPr txBox="1"/>
          <p:nvPr/>
        </p:nvSpPr>
        <p:spPr>
          <a:xfrm>
            <a:off x="9502123" y="2758640"/>
            <a:ext cx="2280990" cy="261610"/>
          </a:xfrm>
          <a:prstGeom prst="rect">
            <a:avLst/>
          </a:prstGeom>
          <a:noFill/>
        </p:spPr>
        <p:txBody>
          <a:bodyPr wrap="square" rtlCol="0">
            <a:spAutoFit/>
          </a:bodyPr>
          <a:lstStyle/>
          <a:p>
            <a:pPr algn="ct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a:t>
            </a:r>
            <a:r>
              <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추천 시스템 모델</a:t>
            </a: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 </a:t>
            </a:r>
            <a:r>
              <a:rPr lang="ko-KR" altLang="en-US" sz="1100" dirty="0" err="1">
                <a:solidFill>
                  <a:schemeClr val="bg2">
                    <a:lumMod val="50000"/>
                  </a:schemeClr>
                </a:solidFill>
                <a:latin typeface="나눔스퀘어 네오 Regular" panose="00000500000000000000" pitchFamily="2" charset="-127"/>
                <a:ea typeface="나눔스퀘어 네오 Regular" panose="00000500000000000000" pitchFamily="2" charset="-127"/>
              </a:rPr>
              <a:t>챗봇</a:t>
            </a:r>
            <a:r>
              <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 모델</a:t>
            </a: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a:t>
            </a:r>
            <a:endPar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endParaRPr>
          </a:p>
        </p:txBody>
      </p:sp>
      <p:pic>
        <p:nvPicPr>
          <p:cNvPr id="2105" name="Picture 24">
            <a:extLst>
              <a:ext uri="{FF2B5EF4-FFF2-40B4-BE49-F238E27FC236}">
                <a16:creationId xmlns:a16="http://schemas.microsoft.com/office/drawing/2014/main" id="{C42F1B22-4F9D-C468-8A70-51F539ED1C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06272" y="2058546"/>
            <a:ext cx="896680" cy="444856"/>
          </a:xfrm>
          <a:prstGeom prst="rect">
            <a:avLst/>
          </a:prstGeom>
          <a:noFill/>
          <a:extLst>
            <a:ext uri="{909E8E84-426E-40DD-AFC4-6F175D3DCCD1}">
              <a14:hiddenFill xmlns:a14="http://schemas.microsoft.com/office/drawing/2010/main">
                <a:solidFill>
                  <a:srgbClr val="FFFFFF"/>
                </a:solidFill>
              </a14:hiddenFill>
            </a:ext>
          </a:extLst>
        </p:spPr>
      </p:pic>
      <p:pic>
        <p:nvPicPr>
          <p:cNvPr id="2107" name="_x780068176">
            <a:extLst>
              <a:ext uri="{FF2B5EF4-FFF2-40B4-BE49-F238E27FC236}">
                <a16:creationId xmlns:a16="http://schemas.microsoft.com/office/drawing/2014/main" id="{63687B69-38B2-DA81-3E8F-377700EE16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73109" y="2929753"/>
            <a:ext cx="736198" cy="456034"/>
          </a:xfrm>
          <a:prstGeom prst="rect">
            <a:avLst/>
          </a:prstGeom>
          <a:noFill/>
          <a:extLst>
            <a:ext uri="{909E8E84-426E-40DD-AFC4-6F175D3DCCD1}">
              <a14:hiddenFill xmlns:a14="http://schemas.microsoft.com/office/drawing/2010/main">
                <a:solidFill>
                  <a:srgbClr val="FFFFFF"/>
                </a:solidFill>
              </a14:hiddenFill>
            </a:ext>
          </a:extLst>
        </p:spPr>
      </p:pic>
      <p:pic>
        <p:nvPicPr>
          <p:cNvPr id="2113" name="그림 2112">
            <a:extLst>
              <a:ext uri="{FF2B5EF4-FFF2-40B4-BE49-F238E27FC236}">
                <a16:creationId xmlns:a16="http://schemas.microsoft.com/office/drawing/2014/main" id="{74380164-99BB-E601-D2E7-5FF282766DEA}"/>
              </a:ext>
            </a:extLst>
          </p:cNvPr>
          <p:cNvPicPr>
            <a:picLocks noChangeAspect="1"/>
          </p:cNvPicPr>
          <p:nvPr/>
        </p:nvPicPr>
        <p:blipFill>
          <a:blip r:embed="rId17"/>
          <a:stretch>
            <a:fillRect/>
          </a:stretch>
        </p:blipFill>
        <p:spPr>
          <a:xfrm>
            <a:off x="7461621" y="2932064"/>
            <a:ext cx="415472" cy="415472"/>
          </a:xfrm>
          <a:prstGeom prst="rect">
            <a:avLst/>
          </a:prstGeom>
        </p:spPr>
      </p:pic>
      <p:pic>
        <p:nvPicPr>
          <p:cNvPr id="2115" name="그림 2114">
            <a:extLst>
              <a:ext uri="{FF2B5EF4-FFF2-40B4-BE49-F238E27FC236}">
                <a16:creationId xmlns:a16="http://schemas.microsoft.com/office/drawing/2014/main" id="{E6B7DC72-F73A-0425-EA19-C3B9C7870C8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5536" b="94286" l="5714" r="98393">
                        <a14:foregroundMark x1="20714" y1="49643" x2="16786" y2="36607"/>
                        <a14:foregroundMark x1="16786" y1="36607" x2="56964" y2="12321"/>
                        <a14:foregroundMark x1="56964" y1="12321" x2="77500" y2="52679"/>
                        <a14:foregroundMark x1="77500" y1="52679" x2="34821" y2="74286"/>
                        <a14:foregroundMark x1="34821" y1="74286" x2="50000" y2="43571"/>
                        <a14:foregroundMark x1="50000" y1="43571" x2="46071" y2="67500"/>
                        <a14:foregroundMark x1="46071" y1="67500" x2="44286" y2="67500"/>
                        <a14:foregroundMark x1="49643" y1="80357" x2="35000" y2="65000"/>
                        <a14:foregroundMark x1="35000" y1="65000" x2="46250" y2="41071"/>
                        <a14:foregroundMark x1="46250" y1="41071" x2="32143" y2="38571"/>
                        <a14:foregroundMark x1="32143" y1="38571" x2="57857" y2="34643"/>
                        <a14:foregroundMark x1="57857" y1="34643" x2="43036" y2="58036"/>
                        <a14:foregroundMark x1="43036" y1="58036" x2="42679" y2="56964"/>
                        <a14:foregroundMark x1="32500" y1="76250" x2="23750" y2="61071"/>
                        <a14:foregroundMark x1="23750" y1="61071" x2="29286" y2="32143"/>
                        <a14:foregroundMark x1="29286" y1="32143" x2="28929" y2="36071"/>
                        <a14:foregroundMark x1="32321" y1="49286" x2="40000" y2="83036"/>
                        <a14:foregroundMark x1="41250" y1="42500" x2="18036" y2="62500"/>
                        <a14:foregroundMark x1="18036" y1="62500" x2="18393" y2="62321"/>
                        <a14:foregroundMark x1="17500" y1="40357" x2="17857" y2="76964"/>
                        <a14:foregroundMark x1="17857" y1="76964" x2="18929" y2="78036"/>
                        <a14:foregroundMark x1="17857" y1="33929" x2="12500" y2="42321"/>
                        <a14:foregroundMark x1="12500" y1="42321" x2="11429" y2="60893"/>
                        <a14:foregroundMark x1="11429" y1="60893" x2="27321" y2="26786"/>
                        <a14:foregroundMark x1="27321" y1="26786" x2="63750" y2="17143"/>
                        <a14:foregroundMark x1="63750" y1="17143" x2="82500" y2="41071"/>
                        <a14:foregroundMark x1="82500" y1="41071" x2="75357" y2="71429"/>
                        <a14:foregroundMark x1="75357" y1="71429" x2="66964" y2="78214"/>
                        <a14:foregroundMark x1="95714" y1="30000" x2="89821" y2="36429"/>
                        <a14:foregroundMark x1="98571" y1="34286" x2="98571" y2="34286"/>
                        <a14:foregroundMark x1="48214" y1="5714" x2="48214" y2="5714"/>
                        <a14:foregroundMark x1="9464" y1="46250" x2="8929" y2="46071"/>
                        <a14:foregroundMark x1="60179" y1="90893" x2="60179" y2="90893"/>
                        <a14:foregroundMark x1="55357" y1="93571" x2="55357" y2="93571"/>
                        <a14:foregroundMark x1="53571" y1="94464" x2="53571" y2="94464"/>
                        <a14:foregroundMark x1="6250" y1="47500" x2="6250" y2="47500"/>
                        <a14:foregroundMark x1="6071" y1="48929" x2="6071" y2="48929"/>
                        <a14:foregroundMark x1="5893" y1="50714" x2="5714" y2="51250"/>
                        <a14:foregroundMark x1="94821" y1="31964" x2="93929" y2="32679"/>
                        <a14:foregroundMark x1="94107" y1="32321" x2="91786" y2="33929"/>
                      </a14:backgroundRemoval>
                    </a14:imgEffect>
                  </a14:imgLayer>
                </a14:imgProps>
              </a:ext>
            </a:extLst>
          </a:blip>
          <a:stretch>
            <a:fillRect/>
          </a:stretch>
        </p:blipFill>
        <p:spPr>
          <a:xfrm>
            <a:off x="8099266" y="2937158"/>
            <a:ext cx="415472" cy="415472"/>
          </a:xfrm>
          <a:prstGeom prst="rect">
            <a:avLst/>
          </a:prstGeom>
        </p:spPr>
      </p:pic>
      <p:pic>
        <p:nvPicPr>
          <p:cNvPr id="25" name="그림 24">
            <a:extLst>
              <a:ext uri="{FF2B5EF4-FFF2-40B4-BE49-F238E27FC236}">
                <a16:creationId xmlns:a16="http://schemas.microsoft.com/office/drawing/2014/main" id="{8C81101F-BB26-3A22-9BCE-B3E72F15DDA9}"/>
              </a:ext>
            </a:extLst>
          </p:cNvPr>
          <p:cNvPicPr>
            <a:picLocks noChangeAspect="1"/>
          </p:cNvPicPr>
          <p:nvPr/>
        </p:nvPicPr>
        <p:blipFill rotWithShape="1">
          <a:blip r:embed="rId20"/>
          <a:srcRect r="20674"/>
          <a:stretch/>
        </p:blipFill>
        <p:spPr>
          <a:xfrm>
            <a:off x="4101279" y="4492582"/>
            <a:ext cx="730659" cy="266164"/>
          </a:xfrm>
          <a:prstGeom prst="rect">
            <a:avLst/>
          </a:prstGeom>
        </p:spPr>
      </p:pic>
      <p:pic>
        <p:nvPicPr>
          <p:cNvPr id="36" name="그림 35">
            <a:extLst>
              <a:ext uri="{FF2B5EF4-FFF2-40B4-BE49-F238E27FC236}">
                <a16:creationId xmlns:a16="http://schemas.microsoft.com/office/drawing/2014/main" id="{3CCBBB30-B12A-3C47-46EE-639BF185C5A3}"/>
              </a:ext>
            </a:extLst>
          </p:cNvPr>
          <p:cNvPicPr>
            <a:picLocks noChangeAspect="1"/>
          </p:cNvPicPr>
          <p:nvPr/>
        </p:nvPicPr>
        <p:blipFill>
          <a:blip r:embed="rId21"/>
          <a:stretch>
            <a:fillRect/>
          </a:stretch>
        </p:blipFill>
        <p:spPr>
          <a:xfrm>
            <a:off x="3548587" y="4416648"/>
            <a:ext cx="495845" cy="402275"/>
          </a:xfrm>
          <a:prstGeom prst="rect">
            <a:avLst/>
          </a:prstGeom>
        </p:spPr>
      </p:pic>
      <p:pic>
        <p:nvPicPr>
          <p:cNvPr id="37" name="그림 36">
            <a:extLst>
              <a:ext uri="{FF2B5EF4-FFF2-40B4-BE49-F238E27FC236}">
                <a16:creationId xmlns:a16="http://schemas.microsoft.com/office/drawing/2014/main" id="{0957B099-8172-E348-4BAC-CB410AD5B746}"/>
              </a:ext>
            </a:extLst>
          </p:cNvPr>
          <p:cNvPicPr>
            <a:picLocks noChangeAspect="1"/>
          </p:cNvPicPr>
          <p:nvPr/>
        </p:nvPicPr>
        <p:blipFill>
          <a:blip r:embed="rId22"/>
          <a:stretch>
            <a:fillRect/>
          </a:stretch>
        </p:blipFill>
        <p:spPr>
          <a:xfrm>
            <a:off x="4943404" y="4332497"/>
            <a:ext cx="681523" cy="503968"/>
          </a:xfrm>
          <a:prstGeom prst="rect">
            <a:avLst/>
          </a:prstGeom>
        </p:spPr>
      </p:pic>
      <p:sp>
        <p:nvSpPr>
          <p:cNvPr id="15" name="TextBox 14">
            <a:extLst>
              <a:ext uri="{FF2B5EF4-FFF2-40B4-BE49-F238E27FC236}">
                <a16:creationId xmlns:a16="http://schemas.microsoft.com/office/drawing/2014/main" id="{F2983D18-75E9-D0B2-ACEA-4C86EDF84F48}"/>
              </a:ext>
            </a:extLst>
          </p:cNvPr>
          <p:cNvSpPr txBox="1"/>
          <p:nvPr/>
        </p:nvSpPr>
        <p:spPr>
          <a:xfrm>
            <a:off x="3489729" y="2424640"/>
            <a:ext cx="2250674" cy="253916"/>
          </a:xfrm>
          <a:prstGeom prst="rect">
            <a:avLst/>
          </a:prstGeom>
          <a:noFill/>
        </p:spPr>
        <p:txBody>
          <a:bodyPr wrap="square">
            <a:spAutoFit/>
          </a:bodyPr>
          <a:lstStyle/>
          <a:p>
            <a:pPr algn="ctr"/>
            <a:r>
              <a:rPr lang="en-US" altLang="ko-KR" sz="1050" dirty="0">
                <a:highlight>
                  <a:srgbClr val="F8CBAD"/>
                </a:highlight>
                <a:latin typeface="나눔스퀘어 네오 Bold" panose="00000800000000000000" pitchFamily="2" charset="-127"/>
                <a:ea typeface="나눔스퀘어 네오 Bold" panose="00000800000000000000" pitchFamily="2" charset="-127"/>
              </a:rPr>
              <a:t>EDA</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를 통한 데이터 편향 분석</a:t>
            </a:r>
          </a:p>
        </p:txBody>
      </p:sp>
      <p:sp>
        <p:nvSpPr>
          <p:cNvPr id="21" name="TextBox 20">
            <a:extLst>
              <a:ext uri="{FF2B5EF4-FFF2-40B4-BE49-F238E27FC236}">
                <a16:creationId xmlns:a16="http://schemas.microsoft.com/office/drawing/2014/main" id="{493E9B19-DAAF-EC3A-BAF2-6EB7DBA46053}"/>
              </a:ext>
            </a:extLst>
          </p:cNvPr>
          <p:cNvSpPr txBox="1"/>
          <p:nvPr/>
        </p:nvSpPr>
        <p:spPr>
          <a:xfrm>
            <a:off x="3504752" y="3728052"/>
            <a:ext cx="1149573" cy="3693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시간 유사도 분석 </a:t>
            </a:r>
          </a:p>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(DTW)</a:t>
            </a:r>
          </a:p>
        </p:txBody>
      </p:sp>
      <p:pic>
        <p:nvPicPr>
          <p:cNvPr id="24" name="그림 23">
            <a:extLst>
              <a:ext uri="{FF2B5EF4-FFF2-40B4-BE49-F238E27FC236}">
                <a16:creationId xmlns:a16="http://schemas.microsoft.com/office/drawing/2014/main" id="{DEBF0D2C-FD62-9331-62CE-AD2A6DC512C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80577" y="3093299"/>
            <a:ext cx="936394" cy="634047"/>
          </a:xfrm>
          <a:prstGeom prst="rect">
            <a:avLst/>
          </a:prstGeom>
        </p:spPr>
      </p:pic>
      <p:pic>
        <p:nvPicPr>
          <p:cNvPr id="33" name="그림 32">
            <a:extLst>
              <a:ext uri="{FF2B5EF4-FFF2-40B4-BE49-F238E27FC236}">
                <a16:creationId xmlns:a16="http://schemas.microsoft.com/office/drawing/2014/main" id="{763C3978-3B83-B4A2-891A-A38A7866625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40653" y="3083485"/>
            <a:ext cx="1058677" cy="650512"/>
          </a:xfrm>
          <a:prstGeom prst="rect">
            <a:avLst/>
          </a:prstGeom>
        </p:spPr>
      </p:pic>
      <p:sp>
        <p:nvSpPr>
          <p:cNvPr id="40" name="TextBox 39">
            <a:extLst>
              <a:ext uri="{FF2B5EF4-FFF2-40B4-BE49-F238E27FC236}">
                <a16:creationId xmlns:a16="http://schemas.microsoft.com/office/drawing/2014/main" id="{0C14FB0B-8A26-2CF8-D667-5F207E579EFD}"/>
              </a:ext>
            </a:extLst>
          </p:cNvPr>
          <p:cNvSpPr txBox="1"/>
          <p:nvPr/>
        </p:nvSpPr>
        <p:spPr>
          <a:xfrm>
            <a:off x="4631171" y="3728052"/>
            <a:ext cx="1149573" cy="3693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정규성 검정 </a:t>
            </a:r>
          </a:p>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(QQ Plot)</a:t>
            </a:r>
          </a:p>
        </p:txBody>
      </p:sp>
      <p:sp>
        <p:nvSpPr>
          <p:cNvPr id="42" name="TextBox 41">
            <a:extLst>
              <a:ext uri="{FF2B5EF4-FFF2-40B4-BE49-F238E27FC236}">
                <a16:creationId xmlns:a16="http://schemas.microsoft.com/office/drawing/2014/main" id="{0D0489F8-06E9-2665-93FF-6601047E1007}"/>
              </a:ext>
            </a:extLst>
          </p:cNvPr>
          <p:cNvSpPr txBox="1"/>
          <p:nvPr/>
        </p:nvSpPr>
        <p:spPr>
          <a:xfrm>
            <a:off x="4196761" y="2795291"/>
            <a:ext cx="844546"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EDA &gt;</a:t>
            </a:r>
            <a:endParaRPr lang="ko-KR" altLang="en-US" sz="1100" dirty="0">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216608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395461" y="1863711"/>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사각형: 둥근 모서리 2">
            <a:extLst>
              <a:ext uri="{FF2B5EF4-FFF2-40B4-BE49-F238E27FC236}">
                <a16:creationId xmlns:a16="http://schemas.microsoft.com/office/drawing/2014/main" id="{05975E87-38DE-E9CC-1C6F-5A97EF1EB294}"/>
              </a:ext>
            </a:extLst>
          </p:cNvPr>
          <p:cNvSpPr/>
          <p:nvPr/>
        </p:nvSpPr>
        <p:spPr>
          <a:xfrm>
            <a:off x="582959" y="2042840"/>
            <a:ext cx="2621774" cy="4244109"/>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7F50E859-8779-762E-9523-8C078B3EF997}"/>
              </a:ext>
            </a:extLst>
          </p:cNvPr>
          <p:cNvSpPr txBox="1"/>
          <p:nvPr/>
        </p:nvSpPr>
        <p:spPr>
          <a:xfrm>
            <a:off x="837046" y="1375978"/>
            <a:ext cx="2056617" cy="400110"/>
          </a:xfrm>
          <a:prstGeom prst="rect">
            <a:avLst/>
          </a:prstGeom>
          <a:noFill/>
        </p:spPr>
        <p:txBody>
          <a:bodyPr wrap="square" rtlCol="0">
            <a:spAutoFit/>
          </a:bodyPr>
          <a:lstStyle/>
          <a:p>
            <a:pPr algn="ctr"/>
            <a:r>
              <a:rPr lang="ko-KR" altLang="en-US" sz="2000" dirty="0">
                <a:highlight>
                  <a:srgbClr val="F8CBAD"/>
                </a:highlight>
                <a:latin typeface="나눔스퀘어 네오 ExtraBold" panose="00000900000000000000" pitchFamily="2" charset="-127"/>
                <a:ea typeface="나눔스퀘어 네오 ExtraBold" panose="00000900000000000000" pitchFamily="2" charset="-127"/>
              </a:rPr>
              <a:t>데이터 범위 </a:t>
            </a:r>
          </a:p>
        </p:txBody>
      </p:sp>
      <p:sp>
        <p:nvSpPr>
          <p:cNvPr id="26" name="TextBox 25">
            <a:extLst>
              <a:ext uri="{FF2B5EF4-FFF2-40B4-BE49-F238E27FC236}">
                <a16:creationId xmlns:a16="http://schemas.microsoft.com/office/drawing/2014/main" id="{CBF05629-6397-F1B2-CB7D-173BD336DC9E}"/>
              </a:ext>
            </a:extLst>
          </p:cNvPr>
          <p:cNvSpPr txBox="1"/>
          <p:nvPr/>
        </p:nvSpPr>
        <p:spPr>
          <a:xfrm>
            <a:off x="577327" y="2126312"/>
            <a:ext cx="1213373"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고려사항 </a:t>
            </a:r>
          </a:p>
        </p:txBody>
      </p:sp>
      <p:sp>
        <p:nvSpPr>
          <p:cNvPr id="27" name="TextBox 26">
            <a:extLst>
              <a:ext uri="{FF2B5EF4-FFF2-40B4-BE49-F238E27FC236}">
                <a16:creationId xmlns:a16="http://schemas.microsoft.com/office/drawing/2014/main" id="{59CC8220-C14B-F2B6-F0D7-4C881F117F80}"/>
              </a:ext>
            </a:extLst>
          </p:cNvPr>
          <p:cNvSpPr txBox="1"/>
          <p:nvPr/>
        </p:nvSpPr>
        <p:spPr>
          <a:xfrm>
            <a:off x="865832" y="2546517"/>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장기간 체력 검증</a:t>
            </a:r>
          </a:p>
        </p:txBody>
      </p:sp>
      <p:sp>
        <p:nvSpPr>
          <p:cNvPr id="28" name="직사각형 27">
            <a:extLst>
              <a:ext uri="{FF2B5EF4-FFF2-40B4-BE49-F238E27FC236}">
                <a16:creationId xmlns:a16="http://schemas.microsoft.com/office/drawing/2014/main" id="{A58F130F-5BEB-429E-C811-A3947EA9D1CB}"/>
              </a:ext>
            </a:extLst>
          </p:cNvPr>
          <p:cNvSpPr/>
          <p:nvPr/>
        </p:nvSpPr>
        <p:spPr>
          <a:xfrm>
            <a:off x="726926" y="264943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0CA20381-758C-A858-03AA-251CDE476D0C}"/>
              </a:ext>
            </a:extLst>
          </p:cNvPr>
          <p:cNvSpPr/>
          <p:nvPr/>
        </p:nvSpPr>
        <p:spPr>
          <a:xfrm>
            <a:off x="757242" y="5157932"/>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래픽 31" descr="확인 표시">
            <a:extLst>
              <a:ext uri="{FF2B5EF4-FFF2-40B4-BE49-F238E27FC236}">
                <a16:creationId xmlns:a16="http://schemas.microsoft.com/office/drawing/2014/main" id="{EE5E7FC5-3A44-28A3-2116-B4863DF6CF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5989" y="4889891"/>
            <a:ext cx="447209" cy="447209"/>
          </a:xfrm>
          <a:prstGeom prst="rect">
            <a:avLst/>
          </a:prstGeom>
        </p:spPr>
      </p:pic>
      <p:sp>
        <p:nvSpPr>
          <p:cNvPr id="36" name="TextBox 35">
            <a:extLst>
              <a:ext uri="{FF2B5EF4-FFF2-40B4-BE49-F238E27FC236}">
                <a16:creationId xmlns:a16="http://schemas.microsoft.com/office/drawing/2014/main" id="{F7FFCF95-8B01-A18E-B649-BE02C46551BC}"/>
              </a:ext>
            </a:extLst>
          </p:cNvPr>
          <p:cNvSpPr txBox="1"/>
          <p:nvPr/>
        </p:nvSpPr>
        <p:spPr>
          <a:xfrm>
            <a:off x="837046" y="2949494"/>
            <a:ext cx="2223654"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시간이 갈수록 체력 측정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결과가 좋아진 사람들의</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데이터가 필요</a:t>
            </a:r>
          </a:p>
        </p:txBody>
      </p:sp>
      <p:sp>
        <p:nvSpPr>
          <p:cNvPr id="37" name="TextBox 36">
            <a:extLst>
              <a:ext uri="{FF2B5EF4-FFF2-40B4-BE49-F238E27FC236}">
                <a16:creationId xmlns:a16="http://schemas.microsoft.com/office/drawing/2014/main" id="{8D6A38EB-2503-602E-37B0-D93AFDEA94CC}"/>
              </a:ext>
            </a:extLst>
          </p:cNvPr>
          <p:cNvSpPr txBox="1"/>
          <p:nvPr/>
        </p:nvSpPr>
        <p:spPr>
          <a:xfrm>
            <a:off x="858067" y="3667502"/>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코로나 기간</a:t>
            </a:r>
          </a:p>
        </p:txBody>
      </p:sp>
      <p:sp>
        <p:nvSpPr>
          <p:cNvPr id="38" name="직사각형 37">
            <a:extLst>
              <a:ext uri="{FF2B5EF4-FFF2-40B4-BE49-F238E27FC236}">
                <a16:creationId xmlns:a16="http://schemas.microsoft.com/office/drawing/2014/main" id="{F8907B92-DAE8-8D27-D4FB-A7281F5CCB4B}"/>
              </a:ext>
            </a:extLst>
          </p:cNvPr>
          <p:cNvSpPr/>
          <p:nvPr/>
        </p:nvSpPr>
        <p:spPr>
          <a:xfrm>
            <a:off x="719161" y="3779124"/>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BDFB506B-52AF-D5BA-ED83-B9EEF8CE8B29}"/>
              </a:ext>
            </a:extLst>
          </p:cNvPr>
          <p:cNvSpPr txBox="1"/>
          <p:nvPr/>
        </p:nvSpPr>
        <p:spPr>
          <a:xfrm>
            <a:off x="805027" y="3997591"/>
            <a:ext cx="2540521"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코로나 기간인 </a:t>
            </a:r>
            <a:r>
              <a:rPr lang="en-US" altLang="ko-KR" sz="1200" dirty="0">
                <a:latin typeface="나눔스퀘어 네오 Regular" panose="00000500000000000000" pitchFamily="2" charset="-127"/>
                <a:ea typeface="나눔스퀘어 네오 Regular" panose="00000500000000000000" pitchFamily="2" charset="-127"/>
              </a:rPr>
              <a:t>20~21</a:t>
            </a:r>
            <a:r>
              <a:rPr lang="ko-KR" altLang="en-US" sz="1200" dirty="0">
                <a:latin typeface="나눔스퀘어 네오 Regular" panose="00000500000000000000" pitchFamily="2" charset="-127"/>
                <a:ea typeface="나눔스퀘어 네오 Regular" panose="00000500000000000000" pitchFamily="2" charset="-127"/>
              </a:rPr>
              <a:t>년 </a:t>
            </a:r>
            <a:endParaRPr lang="en-US" altLang="ko-KR" sz="1200" dirty="0">
              <a:latin typeface="나눔스퀘어 네오 Regular" panose="00000500000000000000" pitchFamily="2" charset="-127"/>
              <a:ea typeface="나눔스퀘어 네오 Regular" panose="00000500000000000000" pitchFamily="2" charset="-127"/>
            </a:endParaRPr>
          </a:p>
          <a:p>
            <a:r>
              <a:rPr lang="ko-KR" altLang="en-US" sz="1200" dirty="0">
                <a:latin typeface="나눔스퀘어 네오 Regular" panose="00000500000000000000" pitchFamily="2" charset="-127"/>
                <a:ea typeface="나눔스퀘어 네오 Regular" panose="00000500000000000000" pitchFamily="2" charset="-127"/>
              </a:rPr>
              <a:t>       동안 거리두기로 인해 다른 </a:t>
            </a:r>
            <a:endParaRPr lang="en-US" altLang="ko-KR" sz="1200" dirty="0">
              <a:latin typeface="나눔스퀘어 네오 Regular" panose="00000500000000000000" pitchFamily="2" charset="-127"/>
              <a:ea typeface="나눔스퀘어 네오 Regular" panose="00000500000000000000" pitchFamily="2" charset="-127"/>
            </a:endParaRPr>
          </a:p>
          <a:p>
            <a:r>
              <a:rPr lang="ko-KR" altLang="en-US" sz="1200" dirty="0">
                <a:latin typeface="나눔스퀘어 네오 Regular" panose="00000500000000000000" pitchFamily="2" charset="-127"/>
                <a:ea typeface="나눔스퀘어 네오 Regular" panose="00000500000000000000" pitchFamily="2" charset="-127"/>
              </a:rPr>
              <a:t>       연도에 비해 데이터가 적음</a:t>
            </a:r>
          </a:p>
        </p:txBody>
      </p:sp>
      <p:sp>
        <p:nvSpPr>
          <p:cNvPr id="40" name="화살표: 아래쪽 39">
            <a:extLst>
              <a:ext uri="{FF2B5EF4-FFF2-40B4-BE49-F238E27FC236}">
                <a16:creationId xmlns:a16="http://schemas.microsoft.com/office/drawing/2014/main" id="{4AC42817-96D3-754B-60A1-571E1B071B08}"/>
              </a:ext>
            </a:extLst>
          </p:cNvPr>
          <p:cNvSpPr/>
          <p:nvPr/>
        </p:nvSpPr>
        <p:spPr>
          <a:xfrm>
            <a:off x="1744029" y="4710755"/>
            <a:ext cx="363447" cy="302563"/>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EEE08A83-DA42-7F46-7A4B-ABF503E25858}"/>
              </a:ext>
            </a:extLst>
          </p:cNvPr>
          <p:cNvSpPr txBox="1"/>
          <p:nvPr/>
        </p:nvSpPr>
        <p:spPr>
          <a:xfrm>
            <a:off x="1009617" y="5080724"/>
            <a:ext cx="2203825" cy="338554"/>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19</a:t>
            </a:r>
            <a:r>
              <a:rPr lang="ko-KR" altLang="en-US" sz="1600" dirty="0">
                <a:latin typeface="나눔스퀘어 네오 Bold" panose="00000800000000000000" pitchFamily="2" charset="-127"/>
                <a:ea typeface="나눔스퀘어 네오 Bold" panose="00000800000000000000" pitchFamily="2" charset="-127"/>
              </a:rPr>
              <a:t>년도 데이터 사용</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42" name="타원 41">
            <a:extLst>
              <a:ext uri="{FF2B5EF4-FFF2-40B4-BE49-F238E27FC236}">
                <a16:creationId xmlns:a16="http://schemas.microsoft.com/office/drawing/2014/main" id="{43F529E9-7DD0-4D9A-59E4-B28DC9DFCDF7}"/>
              </a:ext>
            </a:extLst>
          </p:cNvPr>
          <p:cNvSpPr/>
          <p:nvPr/>
        </p:nvSpPr>
        <p:spPr>
          <a:xfrm>
            <a:off x="735633" y="5732574"/>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그래픽 42" descr="확인 표시">
            <a:extLst>
              <a:ext uri="{FF2B5EF4-FFF2-40B4-BE49-F238E27FC236}">
                <a16:creationId xmlns:a16="http://schemas.microsoft.com/office/drawing/2014/main" id="{C019FD10-9DEA-B28B-6170-B7174084A6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64380" y="5464533"/>
            <a:ext cx="447209" cy="447209"/>
          </a:xfrm>
          <a:prstGeom prst="rect">
            <a:avLst/>
          </a:prstGeom>
        </p:spPr>
      </p:pic>
      <p:sp>
        <p:nvSpPr>
          <p:cNvPr id="44" name="TextBox 43">
            <a:extLst>
              <a:ext uri="{FF2B5EF4-FFF2-40B4-BE49-F238E27FC236}">
                <a16:creationId xmlns:a16="http://schemas.microsoft.com/office/drawing/2014/main" id="{797F7E16-9909-EDE9-9F06-E1940225377A}"/>
              </a:ext>
            </a:extLst>
          </p:cNvPr>
          <p:cNvSpPr txBox="1"/>
          <p:nvPr/>
        </p:nvSpPr>
        <p:spPr>
          <a:xfrm>
            <a:off x="1070580" y="5632237"/>
            <a:ext cx="2203825" cy="538609"/>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4</a:t>
            </a:r>
            <a:r>
              <a:rPr lang="ko-KR" altLang="en-US" sz="1600" dirty="0">
                <a:latin typeface="나눔스퀘어 네오 Bold" panose="00000800000000000000" pitchFamily="2" charset="-127"/>
                <a:ea typeface="나눔스퀘어 네오 Bold" panose="00000800000000000000" pitchFamily="2" charset="-127"/>
              </a:rPr>
              <a:t>년치 데이터 사용</a:t>
            </a:r>
            <a:br>
              <a:rPr lang="en-US" altLang="ko-KR" sz="1600" dirty="0">
                <a:latin typeface="나눔스퀘어 네오 Bold" panose="00000800000000000000" pitchFamily="2" charset="-127"/>
                <a:ea typeface="나눔스퀘어 네오 Bold" panose="00000800000000000000" pitchFamily="2" charset="-127"/>
              </a:rPr>
            </a:br>
            <a:r>
              <a:rPr lang="en-US" altLang="ko-KR" sz="1300" dirty="0">
                <a:latin typeface="나눔스퀘어 네오 Bold" panose="00000800000000000000" pitchFamily="2" charset="-127"/>
                <a:ea typeface="나눔스퀘어 네오 Bold" panose="00000800000000000000" pitchFamily="2" charset="-127"/>
              </a:rPr>
              <a:t>   (19~23.04 </a:t>
            </a:r>
            <a:r>
              <a:rPr lang="ko-KR" altLang="en-US" sz="1300" dirty="0">
                <a:latin typeface="나눔스퀘어 네오 Bold" panose="00000800000000000000" pitchFamily="2" charset="-127"/>
                <a:ea typeface="나눔스퀘어 네오 Bold" panose="00000800000000000000" pitchFamily="2" charset="-127"/>
              </a:rPr>
              <a:t>활용</a:t>
            </a:r>
            <a:r>
              <a:rPr lang="en-US" altLang="ko-KR" sz="1300" dirty="0">
                <a:latin typeface="나눔스퀘어 네오 Bold" panose="00000800000000000000" pitchFamily="2" charset="-127"/>
                <a:ea typeface="나눔스퀘어 네오 Bold" panose="00000800000000000000" pitchFamily="2" charset="-127"/>
              </a:rPr>
              <a:t>)</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47" name="화살표: 오른쪽 46">
            <a:extLst>
              <a:ext uri="{FF2B5EF4-FFF2-40B4-BE49-F238E27FC236}">
                <a16:creationId xmlns:a16="http://schemas.microsoft.com/office/drawing/2014/main" id="{348B5BBE-3276-CBDF-01B7-7063E1879F9A}"/>
              </a:ext>
            </a:extLst>
          </p:cNvPr>
          <p:cNvSpPr/>
          <p:nvPr/>
        </p:nvSpPr>
        <p:spPr>
          <a:xfrm rot="5400000">
            <a:off x="7681089" y="2896573"/>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56634C07-AEA3-D1F2-2CAA-4FB2657058C1}"/>
              </a:ext>
            </a:extLst>
          </p:cNvPr>
          <p:cNvSpPr txBox="1"/>
          <p:nvPr/>
        </p:nvSpPr>
        <p:spPr>
          <a:xfrm>
            <a:off x="6652781" y="334174"/>
            <a:ext cx="2056617"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예시 데이터</a:t>
            </a:r>
          </a:p>
        </p:txBody>
      </p:sp>
      <p:sp>
        <p:nvSpPr>
          <p:cNvPr id="49" name="TextBox 48">
            <a:extLst>
              <a:ext uri="{FF2B5EF4-FFF2-40B4-BE49-F238E27FC236}">
                <a16:creationId xmlns:a16="http://schemas.microsoft.com/office/drawing/2014/main" id="{2C9F8B55-89C1-C527-4EE6-F6292185A3E4}"/>
              </a:ext>
            </a:extLst>
          </p:cNvPr>
          <p:cNvSpPr txBox="1"/>
          <p:nvPr/>
        </p:nvSpPr>
        <p:spPr>
          <a:xfrm>
            <a:off x="11147192" y="1389873"/>
            <a:ext cx="670969"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pic>
        <p:nvPicPr>
          <p:cNvPr id="51" name="그림 50">
            <a:extLst>
              <a:ext uri="{FF2B5EF4-FFF2-40B4-BE49-F238E27FC236}">
                <a16:creationId xmlns:a16="http://schemas.microsoft.com/office/drawing/2014/main" id="{F0CD49FF-A4C3-97A1-227B-3C758FF6F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680" y="706236"/>
            <a:ext cx="6628512" cy="1919939"/>
          </a:xfrm>
          <a:prstGeom prst="rect">
            <a:avLst/>
          </a:prstGeom>
        </p:spPr>
      </p:pic>
      <p:sp>
        <p:nvSpPr>
          <p:cNvPr id="52" name="사각형: 둥근 모서리 51">
            <a:extLst>
              <a:ext uri="{FF2B5EF4-FFF2-40B4-BE49-F238E27FC236}">
                <a16:creationId xmlns:a16="http://schemas.microsoft.com/office/drawing/2014/main" id="{88DAACDC-3617-9E68-9608-6033C529FDC4}"/>
              </a:ext>
            </a:extLst>
          </p:cNvPr>
          <p:cNvSpPr/>
          <p:nvPr/>
        </p:nvSpPr>
        <p:spPr>
          <a:xfrm>
            <a:off x="4480580" y="3277617"/>
            <a:ext cx="6666612" cy="313813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532AF454-F8AC-10B1-6394-AE72AFF40883}"/>
              </a:ext>
            </a:extLst>
          </p:cNvPr>
          <p:cNvSpPr txBox="1"/>
          <p:nvPr/>
        </p:nvSpPr>
        <p:spPr>
          <a:xfrm>
            <a:off x="4779427" y="3392126"/>
            <a:ext cx="4051064"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범주형 데이터 카테고리 타입으로 변환</a:t>
            </a:r>
          </a:p>
        </p:txBody>
      </p:sp>
      <p:sp>
        <p:nvSpPr>
          <p:cNvPr id="56" name="직사각형 55">
            <a:extLst>
              <a:ext uri="{FF2B5EF4-FFF2-40B4-BE49-F238E27FC236}">
                <a16:creationId xmlns:a16="http://schemas.microsoft.com/office/drawing/2014/main" id="{73E431B4-CEED-DD24-AC9D-61132E74AC4B}"/>
              </a:ext>
            </a:extLst>
          </p:cNvPr>
          <p:cNvSpPr/>
          <p:nvPr/>
        </p:nvSpPr>
        <p:spPr>
          <a:xfrm>
            <a:off x="4640521" y="350374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604C8DA8-C5EA-23CF-8154-4B6C0FC9D9B0}"/>
              </a:ext>
            </a:extLst>
          </p:cNvPr>
          <p:cNvSpPr txBox="1"/>
          <p:nvPr/>
        </p:nvSpPr>
        <p:spPr>
          <a:xfrm>
            <a:off x="4760301" y="4710755"/>
            <a:ext cx="3412073"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측정 등급을 정수로 매핑</a:t>
            </a:r>
          </a:p>
        </p:txBody>
      </p:sp>
      <p:sp>
        <p:nvSpPr>
          <p:cNvPr id="58" name="직사각형 57">
            <a:extLst>
              <a:ext uri="{FF2B5EF4-FFF2-40B4-BE49-F238E27FC236}">
                <a16:creationId xmlns:a16="http://schemas.microsoft.com/office/drawing/2014/main" id="{13B1FFD6-EAFA-5D46-39BA-878700A65E6C}"/>
              </a:ext>
            </a:extLst>
          </p:cNvPr>
          <p:cNvSpPr/>
          <p:nvPr/>
        </p:nvSpPr>
        <p:spPr>
          <a:xfrm>
            <a:off x="4621395" y="4822377"/>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0" name="표 59">
            <a:extLst>
              <a:ext uri="{FF2B5EF4-FFF2-40B4-BE49-F238E27FC236}">
                <a16:creationId xmlns:a16="http://schemas.microsoft.com/office/drawing/2014/main" id="{8F4CFB57-150B-DB9A-5683-3B1E409BC737}"/>
              </a:ext>
            </a:extLst>
          </p:cNvPr>
          <p:cNvGraphicFramePr>
            <a:graphicFrameLocks noGrp="1"/>
          </p:cNvGraphicFramePr>
          <p:nvPr>
            <p:extLst>
              <p:ext uri="{D42A27DB-BD31-4B8C-83A1-F6EECF244321}">
                <p14:modId xmlns:p14="http://schemas.microsoft.com/office/powerpoint/2010/main" val="2739491760"/>
              </p:ext>
            </p:extLst>
          </p:nvPr>
        </p:nvGraphicFramePr>
        <p:xfrm>
          <a:off x="5002044" y="3768955"/>
          <a:ext cx="5222465" cy="773858"/>
        </p:xfrm>
        <a:graphic>
          <a:graphicData uri="http://schemas.openxmlformats.org/drawingml/2006/table">
            <a:tbl>
              <a:tblPr firstRow="1" bandRow="1">
                <a:tableStyleId>{72833802-FEF1-4C79-8D5D-14CF1EAF98D9}</a:tableStyleId>
              </a:tblPr>
              <a:tblGrid>
                <a:gridCol w="1420215">
                  <a:extLst>
                    <a:ext uri="{9D8B030D-6E8A-4147-A177-3AD203B41FA5}">
                      <a16:colId xmlns:a16="http://schemas.microsoft.com/office/drawing/2014/main" val="3507789735"/>
                    </a:ext>
                  </a:extLst>
                </a:gridCol>
                <a:gridCol w="1191018">
                  <a:extLst>
                    <a:ext uri="{9D8B030D-6E8A-4147-A177-3AD203B41FA5}">
                      <a16:colId xmlns:a16="http://schemas.microsoft.com/office/drawing/2014/main" val="1853161981"/>
                    </a:ext>
                  </a:extLst>
                </a:gridCol>
                <a:gridCol w="1149723">
                  <a:extLst>
                    <a:ext uri="{9D8B030D-6E8A-4147-A177-3AD203B41FA5}">
                      <a16:colId xmlns:a16="http://schemas.microsoft.com/office/drawing/2014/main" val="475671144"/>
                    </a:ext>
                  </a:extLst>
                </a:gridCol>
                <a:gridCol w="1461509">
                  <a:extLst>
                    <a:ext uri="{9D8B030D-6E8A-4147-A177-3AD203B41FA5}">
                      <a16:colId xmlns:a16="http://schemas.microsoft.com/office/drawing/2014/main" val="2162833943"/>
                    </a:ext>
                  </a:extLst>
                </a:gridCol>
              </a:tblGrid>
              <a:tr h="286178">
                <a:tc>
                  <a:txBody>
                    <a:bodyPr/>
                    <a:lstStyle/>
                    <a:p>
                      <a:pPr algn="ctr" latinLnBrk="1"/>
                      <a:r>
                        <a:rPr lang="ko-KR" altLang="en-US" sz="1200" b="1" dirty="0">
                          <a:solidFill>
                            <a:schemeClr val="bg1"/>
                          </a:solidFill>
                        </a:rPr>
                        <a:t>영문명</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ko-KR" altLang="en-US" sz="1200" b="1" dirty="0" err="1">
                          <a:solidFill>
                            <a:schemeClr val="bg1"/>
                          </a:solidFill>
                        </a:rPr>
                        <a:t>한글명</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en-US" altLang="ko-KR" sz="1200" b="1" dirty="0">
                          <a:solidFill>
                            <a:schemeClr val="bg1"/>
                          </a:solidFill>
                        </a:rPr>
                        <a:t>Before</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en-US" altLang="ko-KR" sz="1200" b="1" dirty="0">
                          <a:solidFill>
                            <a:schemeClr val="bg1"/>
                          </a:solidFill>
                        </a:rPr>
                        <a:t>After</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extLst>
                  <a:ext uri="{0D108BD9-81ED-4DB2-BD59-A6C34878D82A}">
                    <a16:rowId xmlns:a16="http://schemas.microsoft.com/office/drawing/2014/main" val="1793753212"/>
                  </a:ext>
                </a:extLst>
              </a:tr>
              <a:tr h="22492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AGRDE_FLAG_NM</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latin typeface="나눔스퀘어 네오 Regular" panose="00000500000000000000" pitchFamily="2" charset="-127"/>
                          <a:ea typeface="나눔스퀘어 네오 Regular" panose="00000500000000000000" pitchFamily="2" charset="-127"/>
                        </a:rPr>
                        <a:t>연령대구분명</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VARCHAR</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category</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38816204"/>
                  </a:ext>
                </a:extLst>
              </a:tr>
              <a:tr h="136863">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CNTER_NM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센터명</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VARCHAR</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category</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0874954"/>
                  </a:ext>
                </a:extLst>
              </a:tr>
            </a:tbl>
          </a:graphicData>
        </a:graphic>
      </p:graphicFrame>
      <p:sp>
        <p:nvSpPr>
          <p:cNvPr id="61" name="TextBox 60">
            <a:extLst>
              <a:ext uri="{FF2B5EF4-FFF2-40B4-BE49-F238E27FC236}">
                <a16:creationId xmlns:a16="http://schemas.microsoft.com/office/drawing/2014/main" id="{9AA2DB7A-8C42-15BF-880C-E5C74E5C4F12}"/>
              </a:ext>
            </a:extLst>
          </p:cNvPr>
          <p:cNvSpPr txBox="1"/>
          <p:nvPr/>
        </p:nvSpPr>
        <p:spPr>
          <a:xfrm>
            <a:off x="6584967" y="4370500"/>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sp>
        <p:nvSpPr>
          <p:cNvPr id="62" name="TextBox 61">
            <a:extLst>
              <a:ext uri="{FF2B5EF4-FFF2-40B4-BE49-F238E27FC236}">
                <a16:creationId xmlns:a16="http://schemas.microsoft.com/office/drawing/2014/main" id="{2E1F3AD3-DDD6-88C0-F886-C1AEA202C08F}"/>
              </a:ext>
            </a:extLst>
          </p:cNvPr>
          <p:cNvSpPr txBox="1"/>
          <p:nvPr/>
        </p:nvSpPr>
        <p:spPr>
          <a:xfrm>
            <a:off x="4779427" y="5047715"/>
            <a:ext cx="4051064" cy="492443"/>
          </a:xfrm>
          <a:prstGeom prst="rect">
            <a:avLst/>
          </a:prstGeom>
          <a:noFill/>
        </p:spPr>
        <p:txBody>
          <a:bodyPr wrap="square" rtlCol="0">
            <a:spAutoFit/>
          </a:bodyPr>
          <a:lstStyle/>
          <a:p>
            <a:pPr marL="285750" indent="-285750">
              <a:buFont typeface="Arial" panose="020B0604020202020204" pitchFamily="34" charset="0"/>
              <a:buChar char="•"/>
            </a:pPr>
            <a:r>
              <a:rPr lang="ko-KR" altLang="en-US" sz="1300" dirty="0">
                <a:latin typeface="나눔스퀘어 네오 Regular" panose="00000500000000000000" pitchFamily="2" charset="-127"/>
                <a:ea typeface="나눔스퀘어 네오 Regular" panose="00000500000000000000" pitchFamily="2" charset="-127"/>
              </a:rPr>
              <a:t>데이터 분석과 등급이 높을 수록 더 높은 값을 부여 </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err="1">
                <a:latin typeface="나눔스퀘어 네오 Regular" panose="00000500000000000000" pitchFamily="2" charset="-127"/>
                <a:ea typeface="나눔스퀘어 네오 Regular" panose="00000500000000000000" pitchFamily="2" charset="-127"/>
              </a:rPr>
              <a:t>참가증</a:t>
            </a:r>
            <a:r>
              <a:rPr lang="ko-KR" altLang="en-US" sz="1300" dirty="0">
                <a:latin typeface="나눔스퀘어 네오 Regular" panose="00000500000000000000" pitchFamily="2" charset="-127"/>
                <a:ea typeface="나눔스퀘어 네오 Regular" panose="00000500000000000000" pitchFamily="2" charset="-127"/>
              </a:rPr>
              <a:t> </a:t>
            </a:r>
            <a:r>
              <a:rPr lang="en-US" altLang="ko-KR" sz="1300" dirty="0">
                <a:latin typeface="나눔스퀘어 네오 Regular" panose="00000500000000000000" pitchFamily="2" charset="-127"/>
                <a:ea typeface="나눔스퀘어 네오 Regular" panose="00000500000000000000" pitchFamily="2" charset="-127"/>
              </a:rPr>
              <a:t>: 0 , 3</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1, 2</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2, 1</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3 )</a:t>
            </a:r>
            <a:endParaRPr lang="ko-KR" altLang="en-US" sz="1300" dirty="0">
              <a:latin typeface="나눔스퀘어 네오 Regular" panose="00000500000000000000" pitchFamily="2" charset="-127"/>
              <a:ea typeface="나눔스퀘어 네오 Regular" panose="00000500000000000000" pitchFamily="2" charset="-127"/>
            </a:endParaRPr>
          </a:p>
        </p:txBody>
      </p:sp>
      <p:sp>
        <p:nvSpPr>
          <p:cNvPr id="63" name="TextBox 62">
            <a:extLst>
              <a:ext uri="{FF2B5EF4-FFF2-40B4-BE49-F238E27FC236}">
                <a16:creationId xmlns:a16="http://schemas.microsoft.com/office/drawing/2014/main" id="{05082F02-92C3-5858-BDA9-747413B05C82}"/>
              </a:ext>
            </a:extLst>
          </p:cNvPr>
          <p:cNvSpPr txBox="1"/>
          <p:nvPr/>
        </p:nvSpPr>
        <p:spPr>
          <a:xfrm>
            <a:off x="4760301" y="5612191"/>
            <a:ext cx="3659799"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날짜 데이터를 </a:t>
            </a:r>
            <a:r>
              <a:rPr lang="en-US" altLang="ko-KR" sz="1600" dirty="0">
                <a:latin typeface="나눔스퀘어 네오 Bold" panose="00000800000000000000" pitchFamily="2" charset="-127"/>
                <a:ea typeface="나눔스퀘어 네오 Bold" panose="00000800000000000000" pitchFamily="2" charset="-127"/>
              </a:rPr>
              <a:t>Datetime </a:t>
            </a:r>
            <a:r>
              <a:rPr lang="ko-KR" altLang="en-US" sz="1600" dirty="0">
                <a:latin typeface="나눔스퀘어 네오 Bold" panose="00000800000000000000" pitchFamily="2" charset="-127"/>
                <a:ea typeface="나눔스퀘어 네오 Bold" panose="00000800000000000000" pitchFamily="2" charset="-127"/>
              </a:rPr>
              <a:t>형식으로 변환</a:t>
            </a:r>
          </a:p>
        </p:txBody>
      </p:sp>
      <p:sp>
        <p:nvSpPr>
          <p:cNvPr id="64" name="직사각형 63">
            <a:extLst>
              <a:ext uri="{FF2B5EF4-FFF2-40B4-BE49-F238E27FC236}">
                <a16:creationId xmlns:a16="http://schemas.microsoft.com/office/drawing/2014/main" id="{5F22B31B-C4CF-BF7B-9C3A-89F812EC46D3}"/>
              </a:ext>
            </a:extLst>
          </p:cNvPr>
          <p:cNvSpPr/>
          <p:nvPr/>
        </p:nvSpPr>
        <p:spPr>
          <a:xfrm>
            <a:off x="4621395" y="5723813"/>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6" name="그림 65">
            <a:extLst>
              <a:ext uri="{FF2B5EF4-FFF2-40B4-BE49-F238E27FC236}">
                <a16:creationId xmlns:a16="http://schemas.microsoft.com/office/drawing/2014/main" id="{DADBA6F1-82B7-BAB4-29BE-D33EF7D827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0639" y="5939045"/>
            <a:ext cx="5525271" cy="362001"/>
          </a:xfrm>
          <a:prstGeom prst="rect">
            <a:avLst/>
          </a:prstGeom>
        </p:spPr>
      </p:pic>
      <p:cxnSp>
        <p:nvCxnSpPr>
          <p:cNvPr id="67" name="연결선: 꺾임 66">
            <a:extLst>
              <a:ext uri="{FF2B5EF4-FFF2-40B4-BE49-F238E27FC236}">
                <a16:creationId xmlns:a16="http://schemas.microsoft.com/office/drawing/2014/main" id="{E2F26441-0181-0385-6EEC-B6222550FDC7}"/>
              </a:ext>
            </a:extLst>
          </p:cNvPr>
          <p:cNvCxnSpPr>
            <a:cxnSpLocks/>
            <a:stCxn id="3" idx="3"/>
            <a:endCxn id="51" idx="1"/>
          </p:cNvCxnSpPr>
          <p:nvPr/>
        </p:nvCxnSpPr>
        <p:spPr>
          <a:xfrm flipV="1">
            <a:off x="3204733" y="1666206"/>
            <a:ext cx="1313947" cy="2498689"/>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DB755FC-9D0F-9C06-8EE1-6155FE2D3449}"/>
              </a:ext>
            </a:extLst>
          </p:cNvPr>
          <p:cNvSpPr txBox="1"/>
          <p:nvPr/>
        </p:nvSpPr>
        <p:spPr>
          <a:xfrm>
            <a:off x="4683023" y="2833974"/>
            <a:ext cx="1915234" cy="292388"/>
          </a:xfrm>
          <a:prstGeom prst="rect">
            <a:avLst/>
          </a:prstGeom>
          <a:noFill/>
          <a:ln>
            <a:solidFill>
              <a:srgbClr val="F4B183"/>
            </a:solidFill>
          </a:ln>
        </p:spPr>
        <p:txBody>
          <a:bodyPr wrap="square" rtlCol="0">
            <a:spAutoFit/>
          </a:bodyPr>
          <a:lstStyle/>
          <a:p>
            <a:r>
              <a:rPr lang="ko-KR" altLang="en-US" sz="1300" dirty="0">
                <a:latin typeface="나눔스퀘어 네오 Bold" panose="00000800000000000000" pitchFamily="2" charset="-127"/>
                <a:ea typeface="나눔스퀘어 네오 Bold" panose="00000800000000000000" pitchFamily="2" charset="-127"/>
              </a:rPr>
              <a:t>데이터 </a:t>
            </a:r>
            <a:r>
              <a:rPr lang="en-US" altLang="ko-KR" sz="1300" dirty="0">
                <a:latin typeface="나눔스퀘어 네오 Bold" panose="00000800000000000000" pitchFamily="2" charset="-127"/>
                <a:ea typeface="나눔스퀘어 네오 Bold" panose="00000800000000000000" pitchFamily="2" charset="-127"/>
              </a:rPr>
              <a:t>: </a:t>
            </a:r>
            <a:r>
              <a:rPr lang="ko-KR" altLang="en-US" sz="1300" dirty="0">
                <a:latin typeface="나눔스퀘어 네오 Bold" panose="00000800000000000000" pitchFamily="2" charset="-127"/>
                <a:ea typeface="나눔스퀘어 네오 Bold" panose="00000800000000000000" pitchFamily="2" charset="-127"/>
              </a:rPr>
              <a:t>약 </a:t>
            </a:r>
            <a:r>
              <a:rPr lang="en-US" altLang="ko-KR" sz="1300" dirty="0">
                <a:latin typeface="나눔스퀘어 네오 Bold" panose="00000800000000000000" pitchFamily="2" charset="-127"/>
                <a:ea typeface="나눔스퀘어 네오 Bold" panose="00000800000000000000" pitchFamily="2" charset="-127"/>
              </a:rPr>
              <a:t>83</a:t>
            </a:r>
            <a:r>
              <a:rPr lang="ko-KR" altLang="en-US" sz="1300" dirty="0">
                <a:latin typeface="나눔스퀘어 네오 Bold" panose="00000800000000000000" pitchFamily="2" charset="-127"/>
                <a:ea typeface="나눔스퀘어 네오 Bold" panose="00000800000000000000" pitchFamily="2" charset="-127"/>
              </a:rPr>
              <a:t>만</a:t>
            </a:r>
          </a:p>
        </p:txBody>
      </p:sp>
      <p:cxnSp>
        <p:nvCxnSpPr>
          <p:cNvPr id="72" name="직선 연결선 71">
            <a:extLst>
              <a:ext uri="{FF2B5EF4-FFF2-40B4-BE49-F238E27FC236}">
                <a16:creationId xmlns:a16="http://schemas.microsoft.com/office/drawing/2014/main" id="{873CE393-5F4B-2B7E-25D7-5F5B1F91901C}"/>
              </a:ext>
            </a:extLst>
          </p:cNvPr>
          <p:cNvCxnSpPr>
            <a:cxnSpLocks/>
          </p:cNvCxnSpPr>
          <p:nvPr/>
        </p:nvCxnSpPr>
        <p:spPr>
          <a:xfrm>
            <a:off x="3881463" y="2988851"/>
            <a:ext cx="799822" cy="0"/>
          </a:xfrm>
          <a:prstGeom prst="line">
            <a:avLst/>
          </a:prstGeom>
          <a:ln w="19050">
            <a:solidFill>
              <a:srgbClr val="F4B18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6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사각형: 둥근 모서리 38">
            <a:extLst>
              <a:ext uri="{FF2B5EF4-FFF2-40B4-BE49-F238E27FC236}">
                <a16:creationId xmlns:a16="http://schemas.microsoft.com/office/drawing/2014/main" id="{88217D52-EDE9-58F3-19E4-CB5E4450ABAD}"/>
              </a:ext>
            </a:extLst>
          </p:cNvPr>
          <p:cNvSpPr/>
          <p:nvPr/>
        </p:nvSpPr>
        <p:spPr>
          <a:xfrm>
            <a:off x="5085259" y="4134883"/>
            <a:ext cx="6469708" cy="2238153"/>
          </a:xfrm>
          <a:prstGeom prst="roundRect">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7" name="TextBox 6">
            <a:extLst>
              <a:ext uri="{FF2B5EF4-FFF2-40B4-BE49-F238E27FC236}">
                <a16:creationId xmlns:a16="http://schemas.microsoft.com/office/drawing/2014/main" id="{E7E774FE-4C9B-4485-F2BA-34AE52176FC4}"/>
              </a:ext>
            </a:extLst>
          </p:cNvPr>
          <p:cNvSpPr txBox="1"/>
          <p:nvPr/>
        </p:nvSpPr>
        <p:spPr>
          <a:xfrm>
            <a:off x="7044291" y="504847"/>
            <a:ext cx="2958184"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컬럼 제거</a:t>
            </a:r>
          </a:p>
        </p:txBody>
      </p:sp>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C94FF6AE-F351-4377-9F3B-0A1EE3C34692}"/>
              </a:ext>
            </a:extLst>
          </p:cNvPr>
          <p:cNvCxnSpPr>
            <a:cxnSpLocks/>
          </p:cNvCxnSpPr>
          <p:nvPr/>
        </p:nvCxnSpPr>
        <p:spPr>
          <a:xfrm>
            <a:off x="5113240" y="948685"/>
            <a:ext cx="6304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876589" y="1485979"/>
            <a:ext cx="2056617"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a:t>
            </a:r>
            <a:r>
              <a:rPr lang="ko-KR" altLang="en-US" dirty="0" err="1">
                <a:highlight>
                  <a:srgbClr val="F8CBAD"/>
                </a:highlight>
                <a:latin typeface="나눔스퀘어 네오 ExtraBold" panose="00000900000000000000" pitchFamily="2" charset="-127"/>
                <a:ea typeface="나눔스퀘어 네오 ExtraBold" panose="00000900000000000000" pitchFamily="2" charset="-127"/>
              </a:rPr>
              <a:t>결측치</a:t>
            </a:r>
            <a:endParaRPr lang="ko-KR" altLang="en-US" dirty="0">
              <a:highlight>
                <a:srgbClr val="F8CBAD"/>
              </a:highlight>
              <a:latin typeface="나눔스퀘어 네오 ExtraBold" panose="00000900000000000000" pitchFamily="2" charset="-127"/>
              <a:ea typeface="나눔스퀘어 네오 ExtraBold" panose="00000900000000000000" pitchFamily="2" charset="-127"/>
            </a:endParaRPr>
          </a:p>
        </p:txBody>
      </p:sp>
      <p:sp>
        <p:nvSpPr>
          <p:cNvPr id="3" name="사각형: 둥근 모서리 2">
            <a:extLst>
              <a:ext uri="{FF2B5EF4-FFF2-40B4-BE49-F238E27FC236}">
                <a16:creationId xmlns:a16="http://schemas.microsoft.com/office/drawing/2014/main" id="{942286CC-7193-14AC-8DA8-56107646EEA3}"/>
              </a:ext>
            </a:extLst>
          </p:cNvPr>
          <p:cNvSpPr/>
          <p:nvPr/>
        </p:nvSpPr>
        <p:spPr>
          <a:xfrm>
            <a:off x="637033" y="2090078"/>
            <a:ext cx="2621774" cy="4244109"/>
          </a:xfrm>
          <a:prstGeom prst="roundRect">
            <a:avLst>
              <a:gd name="adj" fmla="val 5975"/>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687E3421-9186-BFF7-FE33-75DA2810A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06" y="4680134"/>
            <a:ext cx="2459182" cy="1535184"/>
          </a:xfrm>
          <a:prstGeom prst="rect">
            <a:avLst/>
          </a:prstGeom>
        </p:spPr>
      </p:pic>
      <p:graphicFrame>
        <p:nvGraphicFramePr>
          <p:cNvPr id="24" name="표 23">
            <a:extLst>
              <a:ext uri="{FF2B5EF4-FFF2-40B4-BE49-F238E27FC236}">
                <a16:creationId xmlns:a16="http://schemas.microsoft.com/office/drawing/2014/main" id="{3FB18F22-2A05-CC88-0923-4C71BA081BCC}"/>
              </a:ext>
            </a:extLst>
          </p:cNvPr>
          <p:cNvGraphicFramePr>
            <a:graphicFrameLocks noGrp="1"/>
          </p:cNvGraphicFramePr>
          <p:nvPr>
            <p:extLst>
              <p:ext uri="{D42A27DB-BD31-4B8C-83A1-F6EECF244321}">
                <p14:modId xmlns:p14="http://schemas.microsoft.com/office/powerpoint/2010/main" val="852200101"/>
              </p:ext>
            </p:extLst>
          </p:nvPr>
        </p:nvGraphicFramePr>
        <p:xfrm>
          <a:off x="700045" y="2927601"/>
          <a:ext cx="2459182" cy="1067456"/>
        </p:xfrm>
        <a:graphic>
          <a:graphicData uri="http://schemas.openxmlformats.org/drawingml/2006/table">
            <a:tbl>
              <a:tblPr firstRow="1" bandRow="1">
                <a:tableStyleId>{7E9639D4-E3E2-4D34-9284-5A2195B3D0D7}</a:tableStyleId>
              </a:tblPr>
              <a:tblGrid>
                <a:gridCol w="1229591">
                  <a:extLst>
                    <a:ext uri="{9D8B030D-6E8A-4147-A177-3AD203B41FA5}">
                      <a16:colId xmlns:a16="http://schemas.microsoft.com/office/drawing/2014/main" val="3591372607"/>
                    </a:ext>
                  </a:extLst>
                </a:gridCol>
                <a:gridCol w="1229591">
                  <a:extLst>
                    <a:ext uri="{9D8B030D-6E8A-4147-A177-3AD203B41FA5}">
                      <a16:colId xmlns:a16="http://schemas.microsoft.com/office/drawing/2014/main" val="73622552"/>
                    </a:ext>
                  </a:extLst>
                </a:gridCol>
              </a:tblGrid>
              <a:tr h="274976">
                <a:tc>
                  <a:txBody>
                    <a:bodyPr/>
                    <a:lstStyle/>
                    <a:p>
                      <a:pPr algn="ctr" latinLnBrk="1"/>
                      <a:r>
                        <a:rPr lang="ko-KR" altLang="en-US" sz="1100" b="1" dirty="0">
                          <a:solidFill>
                            <a:schemeClr val="tx1"/>
                          </a:solidFill>
                          <a:latin typeface="나눔스퀘어 네오 Bold" panose="00000800000000000000" pitchFamily="2" charset="-127"/>
                          <a:ea typeface="나눔스퀘어 네오 Bold" panose="00000800000000000000" pitchFamily="2" charset="-127"/>
                        </a:rPr>
                        <a:t>컬럼</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latinLnBrk="1"/>
                      <a:r>
                        <a:rPr lang="ko-KR" altLang="en-US" sz="1100" b="1" dirty="0" err="1">
                          <a:solidFill>
                            <a:schemeClr val="tx1"/>
                          </a:solidFill>
                          <a:latin typeface="나눔스퀘어 네오 Bold" panose="00000800000000000000" pitchFamily="2" charset="-127"/>
                          <a:ea typeface="나눔스퀘어 네오 Bold" panose="00000800000000000000" pitchFamily="2" charset="-127"/>
                        </a:rPr>
                        <a:t>결측치</a:t>
                      </a:r>
                      <a:r>
                        <a:rPr lang="ko-KR" altLang="en-US" sz="1100" b="1" dirty="0">
                          <a:solidFill>
                            <a:schemeClr val="tx1"/>
                          </a:solidFill>
                          <a:latin typeface="나눔스퀘어 네오 Bold" panose="00000800000000000000" pitchFamily="2" charset="-127"/>
                          <a:ea typeface="나눔스퀘어 네오 Bold" panose="00000800000000000000" pitchFamily="2" charset="-127"/>
                        </a:rPr>
                        <a:t> 수</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3559048227"/>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latin typeface="나눔스퀘어 네오 Regular" panose="00000500000000000000" pitchFamily="2" charset="-127"/>
                          <a:ea typeface="나눔스퀘어 네오 Regular" panose="00000500000000000000" pitchFamily="2" charset="-127"/>
                        </a:rPr>
                        <a:t>MESURE_IEM_004_VALUE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latin typeface="나눔스퀘어 네오 Regular" panose="00000500000000000000" pitchFamily="2" charset="-127"/>
                          <a:ea typeface="나눔스퀘어 네오 Regular" panose="00000500000000000000" pitchFamily="2" charset="-127"/>
                        </a:rPr>
                        <a:t>48.512331</a:t>
                      </a:r>
                      <a:endParaRPr lang="ko-KR" altLang="en-US" sz="11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35935119"/>
                  </a:ext>
                </a:extLst>
              </a:tr>
              <a:tr h="370840">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MESURE_IEM_009_VALUE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latinLnBrk="1"/>
                      <a:r>
                        <a:rPr lang="en-US" altLang="ko-KR" sz="1100" dirty="0">
                          <a:latin typeface="나눔스퀘어 네오 Regular" panose="00000500000000000000" pitchFamily="2" charset="-127"/>
                          <a:ea typeface="나눔스퀘어 네오 Regular" panose="00000500000000000000" pitchFamily="2" charset="-127"/>
                        </a:rPr>
                        <a:t>80.271101</a:t>
                      </a:r>
                      <a:endParaRPr lang="ko-KR" altLang="en-US" sz="11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5176062"/>
                  </a:ext>
                </a:extLst>
              </a:tr>
            </a:tbl>
          </a:graphicData>
        </a:graphic>
      </p:graphicFrame>
      <p:sp>
        <p:nvSpPr>
          <p:cNvPr id="25" name="사각형: 둥근 모서리 24">
            <a:extLst>
              <a:ext uri="{FF2B5EF4-FFF2-40B4-BE49-F238E27FC236}">
                <a16:creationId xmlns:a16="http://schemas.microsoft.com/office/drawing/2014/main" id="{23E508B6-B229-C7E1-5DA9-C252A594FFBC}"/>
              </a:ext>
            </a:extLst>
          </p:cNvPr>
          <p:cNvSpPr/>
          <p:nvPr/>
        </p:nvSpPr>
        <p:spPr>
          <a:xfrm>
            <a:off x="5126063" y="1320200"/>
            <a:ext cx="6428903" cy="2536345"/>
          </a:xfrm>
          <a:prstGeom prst="roundRect">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E53617DE-6803-9F16-AD93-651999F2B64C}"/>
              </a:ext>
            </a:extLst>
          </p:cNvPr>
          <p:cNvSpPr/>
          <p:nvPr/>
        </p:nvSpPr>
        <p:spPr>
          <a:xfrm>
            <a:off x="5971323" y="1142584"/>
            <a:ext cx="4646783"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500" dirty="0" err="1">
                <a:solidFill>
                  <a:schemeClr val="tx1"/>
                </a:solidFill>
                <a:latin typeface="나눔스퀘어 네오 Bold" panose="00000800000000000000" pitchFamily="2" charset="-127"/>
                <a:ea typeface="나눔스퀘어 네오 Bold" panose="00000800000000000000" pitchFamily="2" charset="-127"/>
              </a:rPr>
              <a:t>결측치가</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 </a:t>
            </a:r>
            <a:r>
              <a:rPr lang="en-US" altLang="ko-KR" sz="1500" dirty="0">
                <a:solidFill>
                  <a:schemeClr val="tx1"/>
                </a:solidFill>
                <a:latin typeface="나눔스퀘어 네오 Bold" panose="00000800000000000000" pitchFamily="2" charset="-127"/>
                <a:ea typeface="나눔스퀘어 네오 Bold" panose="00000800000000000000" pitchFamily="2" charset="-127"/>
              </a:rPr>
              <a:t>90%</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가 넘는 데이터</a:t>
            </a:r>
          </a:p>
        </p:txBody>
      </p:sp>
      <p:graphicFrame>
        <p:nvGraphicFramePr>
          <p:cNvPr id="28" name="표 27">
            <a:extLst>
              <a:ext uri="{FF2B5EF4-FFF2-40B4-BE49-F238E27FC236}">
                <a16:creationId xmlns:a16="http://schemas.microsoft.com/office/drawing/2014/main" id="{36948F5C-FEA0-183D-90C9-8BC113B4E7CF}"/>
              </a:ext>
            </a:extLst>
          </p:cNvPr>
          <p:cNvGraphicFramePr>
            <a:graphicFrameLocks noGrp="1"/>
          </p:cNvGraphicFramePr>
          <p:nvPr>
            <p:extLst>
              <p:ext uri="{D42A27DB-BD31-4B8C-83A1-F6EECF244321}">
                <p14:modId xmlns:p14="http://schemas.microsoft.com/office/powerpoint/2010/main" val="4031838377"/>
              </p:ext>
            </p:extLst>
          </p:nvPr>
        </p:nvGraphicFramePr>
        <p:xfrm>
          <a:off x="5410817" y="1598538"/>
          <a:ext cx="5904594" cy="1504248"/>
        </p:xfrm>
        <a:graphic>
          <a:graphicData uri="http://schemas.openxmlformats.org/drawingml/2006/table">
            <a:tbl>
              <a:tblPr firstRow="1" bandRow="1">
                <a:tableStyleId>{72833802-FEF1-4C79-8D5D-14CF1EAF98D9}</a:tableStyleId>
              </a:tblPr>
              <a:tblGrid>
                <a:gridCol w="1968198">
                  <a:extLst>
                    <a:ext uri="{9D8B030D-6E8A-4147-A177-3AD203B41FA5}">
                      <a16:colId xmlns:a16="http://schemas.microsoft.com/office/drawing/2014/main" val="3507789735"/>
                    </a:ext>
                  </a:extLst>
                </a:gridCol>
                <a:gridCol w="1968198">
                  <a:extLst>
                    <a:ext uri="{9D8B030D-6E8A-4147-A177-3AD203B41FA5}">
                      <a16:colId xmlns:a16="http://schemas.microsoft.com/office/drawing/2014/main" val="1853161981"/>
                    </a:ext>
                  </a:extLst>
                </a:gridCol>
                <a:gridCol w="1968198">
                  <a:extLst>
                    <a:ext uri="{9D8B030D-6E8A-4147-A177-3AD203B41FA5}">
                      <a16:colId xmlns:a16="http://schemas.microsoft.com/office/drawing/2014/main" val="475671144"/>
                    </a:ext>
                  </a:extLst>
                </a:gridCol>
              </a:tblGrid>
              <a:tr h="363012">
                <a:tc>
                  <a:txBody>
                    <a:bodyPr/>
                    <a:lstStyle/>
                    <a:p>
                      <a:pPr algn="ctr" latinLnBrk="1"/>
                      <a:r>
                        <a:rPr lang="ko-KR" altLang="en-US" sz="1200" b="0" dirty="0">
                          <a:solidFill>
                            <a:schemeClr val="tx1"/>
                          </a:solidFill>
                          <a:latin typeface="나눔스퀘어 네오 Bold" panose="00000800000000000000" pitchFamily="2" charset="-127"/>
                          <a:ea typeface="나눔스퀘어 네오 Bold" panose="00000800000000000000" pitchFamily="2" charset="-127"/>
                        </a:rPr>
                        <a:t>영문명</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tc>
                  <a:txBody>
                    <a:bodyPr/>
                    <a:lstStyle/>
                    <a:p>
                      <a:pPr algn="ctr" latinLnBrk="1"/>
                      <a:r>
                        <a:rPr lang="ko-KR" altLang="en-US" sz="1200" b="0" dirty="0" err="1">
                          <a:solidFill>
                            <a:schemeClr val="tx1"/>
                          </a:solidFill>
                          <a:latin typeface="나눔스퀘어 네오 Bold" panose="00000800000000000000" pitchFamily="2" charset="-127"/>
                          <a:ea typeface="나눔스퀘어 네오 Bold" panose="00000800000000000000" pitchFamily="2" charset="-127"/>
                        </a:rPr>
                        <a:t>한글명</a:t>
                      </a:r>
                      <a:endParaRPr lang="ko-KR" altLang="en-US" sz="1200" b="0" dirty="0">
                        <a:solidFill>
                          <a:schemeClr val="tx1"/>
                        </a:solidFill>
                        <a:latin typeface="나눔스퀘어 네오 Bold" panose="00000800000000000000" pitchFamily="2" charset="-127"/>
                        <a:ea typeface="나눔스퀘어 네오 Bold" panose="000008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tc>
                  <a:txBody>
                    <a:bodyPr/>
                    <a:lstStyle/>
                    <a:p>
                      <a:pPr algn="ctr" latinLnBrk="1"/>
                      <a:r>
                        <a:rPr lang="ko-KR" altLang="en-US" sz="1200" b="0" dirty="0" err="1">
                          <a:solidFill>
                            <a:schemeClr val="tx1"/>
                          </a:solidFill>
                          <a:latin typeface="나눔스퀘어 네오 Bold" panose="00000800000000000000" pitchFamily="2" charset="-127"/>
                          <a:ea typeface="나눔스퀘어 네오 Bold" panose="00000800000000000000" pitchFamily="2" charset="-127"/>
                        </a:rPr>
                        <a:t>결측치</a:t>
                      </a:r>
                      <a:r>
                        <a:rPr lang="ko-KR" altLang="en-US" sz="1200" b="0" dirty="0">
                          <a:solidFill>
                            <a:schemeClr val="tx1"/>
                          </a:solidFill>
                          <a:latin typeface="나눔스퀘어 네오 Bold" panose="00000800000000000000" pitchFamily="2" charset="-127"/>
                          <a:ea typeface="나눔스퀘어 네오 Bold" panose="00000800000000000000" pitchFamily="2" charset="-127"/>
                        </a:rPr>
                        <a:t> 수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93753212"/>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MESURE_IEM_024_VALUE </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6</a:t>
                      </a:r>
                      <a:r>
                        <a:rPr lang="ko-KR" altLang="en-US" sz="1000" dirty="0" err="1">
                          <a:latin typeface="나눔스퀘어 네오 Regular" panose="00000500000000000000" pitchFamily="2" charset="-127"/>
                          <a:ea typeface="나눔스퀘어 네오 Regular" panose="00000500000000000000" pitchFamily="2" charset="-127"/>
                        </a:rPr>
                        <a:t>분걷기</a:t>
                      </a:r>
                      <a:r>
                        <a:rPr lang="en-US" altLang="ko-KR" sz="1000" dirty="0">
                          <a:latin typeface="나눔스퀘어 네오 Regular" panose="00000500000000000000" pitchFamily="2" charset="-127"/>
                          <a:ea typeface="나눔스퀘어 네오 Regular" panose="00000500000000000000" pitchFamily="2" charset="-127"/>
                        </a:rPr>
                        <a:t>(m)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99.7</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38816204"/>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MESURE_IEM_029_VALUE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피부두겹합</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100</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50874954"/>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MESURE_IEM_031_VALUE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트레드밀</a:t>
                      </a:r>
                      <a:r>
                        <a:rPr lang="en-US" altLang="ko-KR" sz="1000" dirty="0">
                          <a:latin typeface="나눔스퀘어 네오 Regular" panose="00000500000000000000" pitchFamily="2" charset="-127"/>
                          <a:ea typeface="나눔스퀘어 네오 Regular" panose="00000500000000000000" pitchFamily="2" charset="-127"/>
                        </a:rPr>
                        <a:t>_</a:t>
                      </a:r>
                      <a:r>
                        <a:rPr lang="ko-KR" altLang="en-US" sz="1000" dirty="0" err="1">
                          <a:latin typeface="나눔스퀘어 네오 Regular" panose="00000500000000000000" pitchFamily="2" charset="-127"/>
                          <a:ea typeface="나눔스퀘어 네오 Regular" panose="00000500000000000000" pitchFamily="2" charset="-127"/>
                        </a:rPr>
                        <a:t>안정시</a:t>
                      </a:r>
                      <a:r>
                        <a:rPr lang="en-US" altLang="ko-KR" sz="1000" dirty="0">
                          <a:latin typeface="나눔스퀘어 네오 Regular" panose="00000500000000000000" pitchFamily="2" charset="-127"/>
                          <a:ea typeface="나눔스퀘어 네오 Regular" panose="00000500000000000000" pitchFamily="2" charset="-127"/>
                        </a:rPr>
                        <a:t>(bpm)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94.7</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836601388"/>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MESURE_IEM_032_VALUE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트레드밀</a:t>
                      </a:r>
                      <a:r>
                        <a:rPr lang="en-US" altLang="ko-KR" sz="1000" dirty="0">
                          <a:latin typeface="나눔스퀘어 네오 Regular" panose="00000500000000000000" pitchFamily="2" charset="-127"/>
                          <a:ea typeface="나눔스퀘어 네오 Regular" panose="00000500000000000000" pitchFamily="2" charset="-127"/>
                        </a:rPr>
                        <a:t>_3</a:t>
                      </a:r>
                      <a:r>
                        <a:rPr lang="ko-KR" altLang="en-US" sz="1000" dirty="0">
                          <a:latin typeface="나눔스퀘어 네오 Regular" panose="00000500000000000000" pitchFamily="2" charset="-127"/>
                          <a:ea typeface="나눔스퀘어 네오 Regular" panose="00000500000000000000" pitchFamily="2" charset="-127"/>
                        </a:rPr>
                        <a:t>분</a:t>
                      </a:r>
                      <a:r>
                        <a:rPr lang="en-US" altLang="ko-KR" sz="1000" dirty="0">
                          <a:latin typeface="나눔스퀘어 네오 Regular" panose="00000500000000000000" pitchFamily="2" charset="-127"/>
                          <a:ea typeface="나눔스퀘어 네오 Regular" panose="00000500000000000000" pitchFamily="2" charset="-127"/>
                        </a:rPr>
                        <a:t>(bpm)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94.8</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13885889"/>
                  </a:ext>
                </a:extLst>
              </a:tr>
            </a:tbl>
          </a:graphicData>
        </a:graphic>
      </p:graphicFrame>
      <p:graphicFrame>
        <p:nvGraphicFramePr>
          <p:cNvPr id="30" name="표 29">
            <a:extLst>
              <a:ext uri="{FF2B5EF4-FFF2-40B4-BE49-F238E27FC236}">
                <a16:creationId xmlns:a16="http://schemas.microsoft.com/office/drawing/2014/main" id="{4096759A-465F-A084-D1E8-CE73B103B5EA}"/>
              </a:ext>
            </a:extLst>
          </p:cNvPr>
          <p:cNvGraphicFramePr>
            <a:graphicFrameLocks noGrp="1"/>
          </p:cNvGraphicFramePr>
          <p:nvPr>
            <p:extLst>
              <p:ext uri="{D42A27DB-BD31-4B8C-83A1-F6EECF244321}">
                <p14:modId xmlns:p14="http://schemas.microsoft.com/office/powerpoint/2010/main" val="1652788677"/>
              </p:ext>
            </p:extLst>
          </p:nvPr>
        </p:nvGraphicFramePr>
        <p:xfrm>
          <a:off x="5410817" y="3386289"/>
          <a:ext cx="5908818" cy="276566"/>
        </p:xfrm>
        <a:graphic>
          <a:graphicData uri="http://schemas.openxmlformats.org/drawingml/2006/table">
            <a:tbl>
              <a:tblPr firstRow="1" bandRow="1">
                <a:tableStyleId>{5C22544A-7EE6-4342-B048-85BDC9FD1C3A}</a:tableStyleId>
              </a:tblPr>
              <a:tblGrid>
                <a:gridCol w="1969606">
                  <a:extLst>
                    <a:ext uri="{9D8B030D-6E8A-4147-A177-3AD203B41FA5}">
                      <a16:colId xmlns:a16="http://schemas.microsoft.com/office/drawing/2014/main" val="1999278291"/>
                    </a:ext>
                  </a:extLst>
                </a:gridCol>
                <a:gridCol w="1969606">
                  <a:extLst>
                    <a:ext uri="{9D8B030D-6E8A-4147-A177-3AD203B41FA5}">
                      <a16:colId xmlns:a16="http://schemas.microsoft.com/office/drawing/2014/main" val="2978716090"/>
                    </a:ext>
                  </a:extLst>
                </a:gridCol>
                <a:gridCol w="1969606">
                  <a:extLst>
                    <a:ext uri="{9D8B030D-6E8A-4147-A177-3AD203B41FA5}">
                      <a16:colId xmlns:a16="http://schemas.microsoft.com/office/drawing/2014/main" val="667940126"/>
                    </a:ext>
                  </a:extLst>
                </a:gridCol>
              </a:tblGrid>
              <a:tr h="27656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MESURE_IEM_041_VALUE</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50" b="0" dirty="0">
                          <a:solidFill>
                            <a:schemeClr val="tx1"/>
                          </a:solidFill>
                          <a:latin typeface="나눔스퀘어 네오 Regular" panose="00000500000000000000" pitchFamily="2" charset="-127"/>
                          <a:ea typeface="나눔스퀘어 네오 Regular" panose="00000500000000000000" pitchFamily="2" charset="-127"/>
                        </a:rPr>
                        <a:t>성인체공시간</a:t>
                      </a: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a:t>
                      </a:r>
                      <a:r>
                        <a:rPr lang="ko-KR" altLang="en-US" sz="1050" b="0" dirty="0">
                          <a:solidFill>
                            <a:schemeClr val="tx1"/>
                          </a:solidFill>
                          <a:latin typeface="나눔스퀘어 네오 Regular" panose="00000500000000000000" pitchFamily="2" charset="-127"/>
                          <a:ea typeface="나눔스퀘어 네오 Regular" panose="00000500000000000000" pitchFamily="2" charset="-127"/>
                        </a:rPr>
                        <a:t>초</a:t>
                      </a: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atinLnBrk="1"/>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95.6</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74978270"/>
                  </a:ext>
                </a:extLst>
              </a:tr>
            </a:tbl>
          </a:graphicData>
        </a:graphic>
      </p:graphicFrame>
      <p:sp>
        <p:nvSpPr>
          <p:cNvPr id="33" name="TextBox 32">
            <a:extLst>
              <a:ext uri="{FF2B5EF4-FFF2-40B4-BE49-F238E27FC236}">
                <a16:creationId xmlns:a16="http://schemas.microsoft.com/office/drawing/2014/main" id="{9C1003CB-BBC9-13E6-4387-40C62B23DA7C}"/>
              </a:ext>
            </a:extLst>
          </p:cNvPr>
          <p:cNvSpPr txBox="1"/>
          <p:nvPr/>
        </p:nvSpPr>
        <p:spPr>
          <a:xfrm>
            <a:off x="7334805" y="2988778"/>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sp>
        <p:nvSpPr>
          <p:cNvPr id="36" name="사각형: 둥근 모서리 35">
            <a:extLst>
              <a:ext uri="{FF2B5EF4-FFF2-40B4-BE49-F238E27FC236}">
                <a16:creationId xmlns:a16="http://schemas.microsoft.com/office/drawing/2014/main" id="{2203C46A-8356-01E1-E41E-4721AB8DA799}"/>
              </a:ext>
            </a:extLst>
          </p:cNvPr>
          <p:cNvSpPr/>
          <p:nvPr/>
        </p:nvSpPr>
        <p:spPr>
          <a:xfrm>
            <a:off x="5525750" y="3966859"/>
            <a:ext cx="5586749"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500" dirty="0">
                <a:solidFill>
                  <a:schemeClr val="tx1"/>
                </a:solidFill>
                <a:latin typeface="나눔스퀘어 네오 Bold" panose="00000800000000000000" pitchFamily="2" charset="-127"/>
                <a:ea typeface="나눔스퀘어 네오 Bold" panose="00000800000000000000" pitchFamily="2" charset="-127"/>
              </a:rPr>
              <a:t>국민체력</a:t>
            </a:r>
            <a:r>
              <a:rPr lang="en-US" altLang="ko-KR" sz="1500" dirty="0">
                <a:solidFill>
                  <a:schemeClr val="tx1"/>
                </a:solidFill>
                <a:latin typeface="나눔스퀘어 네오 Bold" panose="00000800000000000000" pitchFamily="2" charset="-127"/>
                <a:ea typeface="나눔스퀘어 네오 Bold" panose="00000800000000000000" pitchFamily="2" charset="-127"/>
              </a:rPr>
              <a:t>100 </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연령대별 측정기준과 맞지 않는 데이터</a:t>
            </a:r>
          </a:p>
        </p:txBody>
      </p:sp>
      <p:pic>
        <p:nvPicPr>
          <p:cNvPr id="38" name="그림 37">
            <a:extLst>
              <a:ext uri="{FF2B5EF4-FFF2-40B4-BE49-F238E27FC236}">
                <a16:creationId xmlns:a16="http://schemas.microsoft.com/office/drawing/2014/main" id="{2827253E-C3F3-1E59-2DAB-1A726FA5B7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036" y="4503329"/>
            <a:ext cx="2563409" cy="1685645"/>
          </a:xfrm>
          <a:prstGeom prst="rect">
            <a:avLst/>
          </a:prstGeom>
        </p:spPr>
      </p:pic>
      <p:sp>
        <p:nvSpPr>
          <p:cNvPr id="40" name="TextBox 39">
            <a:extLst>
              <a:ext uri="{FF2B5EF4-FFF2-40B4-BE49-F238E27FC236}">
                <a16:creationId xmlns:a16="http://schemas.microsoft.com/office/drawing/2014/main" id="{D3BC38B1-6D5E-9204-C85E-438D3D1C7DCC}"/>
              </a:ext>
            </a:extLst>
          </p:cNvPr>
          <p:cNvSpPr txBox="1"/>
          <p:nvPr/>
        </p:nvSpPr>
        <p:spPr>
          <a:xfrm>
            <a:off x="876589" y="2165325"/>
            <a:ext cx="2180936" cy="584775"/>
          </a:xfrm>
          <a:prstGeom prst="rect">
            <a:avLst/>
          </a:prstGeom>
          <a:noFill/>
        </p:spPr>
        <p:txBody>
          <a:bodyPr wrap="square" rtlCol="0">
            <a:spAutoFit/>
          </a:bodyPr>
          <a:lstStyle/>
          <a:p>
            <a:pPr algn="ctr"/>
            <a:r>
              <a:rPr lang="ko-KR" altLang="en-US" sz="1600" dirty="0">
                <a:latin typeface="나눔스퀘어 네오 Bold" panose="00000800000000000000" pitchFamily="2" charset="-127"/>
                <a:ea typeface="나눔스퀘어 네오 Bold" panose="00000800000000000000" pitchFamily="2" charset="-127"/>
              </a:rPr>
              <a:t>절반 이상의 컬럼에서 </a:t>
            </a:r>
            <a:r>
              <a:rPr lang="ko-KR" altLang="en-US" sz="1600" dirty="0" err="1">
                <a:latin typeface="나눔스퀘어 네오 Bold" panose="00000800000000000000" pitchFamily="2" charset="-127"/>
                <a:ea typeface="나눔스퀘어 네오 Bold" panose="00000800000000000000" pitchFamily="2" charset="-127"/>
              </a:rPr>
              <a:t>결측치</a:t>
            </a:r>
            <a:r>
              <a:rPr lang="ko-KR" altLang="en-US" sz="1600" dirty="0">
                <a:latin typeface="나눔스퀘어 네오 Bold" panose="00000800000000000000" pitchFamily="2" charset="-127"/>
                <a:ea typeface="나눔스퀘어 네오 Bold" panose="00000800000000000000" pitchFamily="2" charset="-127"/>
              </a:rPr>
              <a:t> 발견</a:t>
            </a:r>
          </a:p>
        </p:txBody>
      </p:sp>
      <p:sp>
        <p:nvSpPr>
          <p:cNvPr id="42" name="화살표: 오른쪽 41">
            <a:extLst>
              <a:ext uri="{FF2B5EF4-FFF2-40B4-BE49-F238E27FC236}">
                <a16:creationId xmlns:a16="http://schemas.microsoft.com/office/drawing/2014/main" id="{AD151944-7047-9EEC-EACF-7A486E147217}"/>
              </a:ext>
            </a:extLst>
          </p:cNvPr>
          <p:cNvSpPr/>
          <p:nvPr/>
        </p:nvSpPr>
        <p:spPr>
          <a:xfrm>
            <a:off x="139206" y="2892577"/>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4BDC75EC-E6F3-B5A4-685D-5B836396A924}"/>
              </a:ext>
            </a:extLst>
          </p:cNvPr>
          <p:cNvSpPr/>
          <p:nvPr/>
        </p:nvSpPr>
        <p:spPr>
          <a:xfrm>
            <a:off x="139206" y="4016040"/>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4" name="표 43">
            <a:extLst>
              <a:ext uri="{FF2B5EF4-FFF2-40B4-BE49-F238E27FC236}">
                <a16:creationId xmlns:a16="http://schemas.microsoft.com/office/drawing/2014/main" id="{8FFB9191-E887-E6AC-6A50-D1A46EB9DA77}"/>
              </a:ext>
            </a:extLst>
          </p:cNvPr>
          <p:cNvGraphicFramePr>
            <a:graphicFrameLocks noGrp="1"/>
          </p:cNvGraphicFramePr>
          <p:nvPr>
            <p:extLst>
              <p:ext uri="{D42A27DB-BD31-4B8C-83A1-F6EECF244321}">
                <p14:modId xmlns:p14="http://schemas.microsoft.com/office/powerpoint/2010/main" val="3421311816"/>
              </p:ext>
            </p:extLst>
          </p:nvPr>
        </p:nvGraphicFramePr>
        <p:xfrm>
          <a:off x="718328" y="4159531"/>
          <a:ext cx="2459182" cy="396240"/>
        </p:xfrm>
        <a:graphic>
          <a:graphicData uri="http://schemas.openxmlformats.org/drawingml/2006/table">
            <a:tbl>
              <a:tblPr firstRow="1" bandRow="1">
                <a:tableStyleId>{5C22544A-7EE6-4342-B048-85BDC9FD1C3A}</a:tableStyleId>
              </a:tblPr>
              <a:tblGrid>
                <a:gridCol w="1229591">
                  <a:extLst>
                    <a:ext uri="{9D8B030D-6E8A-4147-A177-3AD203B41FA5}">
                      <a16:colId xmlns:a16="http://schemas.microsoft.com/office/drawing/2014/main" val="1999278291"/>
                    </a:ext>
                  </a:extLst>
                </a:gridCol>
                <a:gridCol w="1229591">
                  <a:extLst>
                    <a:ext uri="{9D8B030D-6E8A-4147-A177-3AD203B41FA5}">
                      <a16:colId xmlns:a16="http://schemas.microsoft.com/office/drawing/2014/main" val="667940126"/>
                    </a:ext>
                  </a:extLst>
                </a:gridCol>
              </a:tblGrid>
              <a:tr h="36593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MESURE_IEM_041_VALUE</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95.6</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74978270"/>
                  </a:ext>
                </a:extLst>
              </a:tr>
            </a:tbl>
          </a:graphicData>
        </a:graphic>
      </p:graphicFrame>
      <p:sp>
        <p:nvSpPr>
          <p:cNvPr id="45" name="TextBox 44">
            <a:extLst>
              <a:ext uri="{FF2B5EF4-FFF2-40B4-BE49-F238E27FC236}">
                <a16:creationId xmlns:a16="http://schemas.microsoft.com/office/drawing/2014/main" id="{C85C325E-5F2B-6A5A-866D-E45F48798EBB}"/>
              </a:ext>
            </a:extLst>
          </p:cNvPr>
          <p:cNvSpPr txBox="1"/>
          <p:nvPr/>
        </p:nvSpPr>
        <p:spPr>
          <a:xfrm>
            <a:off x="938748" y="3790199"/>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cxnSp>
        <p:nvCxnSpPr>
          <p:cNvPr id="47" name="연결선: 꺾임 46">
            <a:extLst>
              <a:ext uri="{FF2B5EF4-FFF2-40B4-BE49-F238E27FC236}">
                <a16:creationId xmlns:a16="http://schemas.microsoft.com/office/drawing/2014/main" id="{FC1D4EFE-B523-7446-9523-AB747AEACC9C}"/>
              </a:ext>
            </a:extLst>
          </p:cNvPr>
          <p:cNvCxnSpPr>
            <a:cxnSpLocks/>
          </p:cNvCxnSpPr>
          <p:nvPr/>
        </p:nvCxnSpPr>
        <p:spPr>
          <a:xfrm flipV="1">
            <a:off x="3311250" y="2484271"/>
            <a:ext cx="1845986" cy="2859353"/>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6" name="화살표: 오른쪽 65">
            <a:extLst>
              <a:ext uri="{FF2B5EF4-FFF2-40B4-BE49-F238E27FC236}">
                <a16:creationId xmlns:a16="http://schemas.microsoft.com/office/drawing/2014/main" id="{20CC5288-7381-D811-781B-4D4F120B1F8D}"/>
              </a:ext>
            </a:extLst>
          </p:cNvPr>
          <p:cNvSpPr/>
          <p:nvPr/>
        </p:nvSpPr>
        <p:spPr>
          <a:xfrm>
            <a:off x="139206" y="5139502"/>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0E10E042-DD70-C1D9-979D-976E8BCF8E45}"/>
              </a:ext>
            </a:extLst>
          </p:cNvPr>
          <p:cNvSpPr txBox="1"/>
          <p:nvPr/>
        </p:nvSpPr>
        <p:spPr>
          <a:xfrm>
            <a:off x="5610587" y="5276918"/>
            <a:ext cx="2912796" cy="323165"/>
          </a:xfrm>
          <a:prstGeom prst="rect">
            <a:avLst/>
          </a:prstGeom>
          <a:noFill/>
        </p:spPr>
        <p:txBody>
          <a:bodyPr wrap="square" rtlCol="0">
            <a:spAutoFit/>
          </a:bodyPr>
          <a:lstStyle/>
          <a:p>
            <a:pPr algn="ctr"/>
            <a:r>
              <a:rPr lang="ko-KR" altLang="en-US" sz="1500" dirty="0">
                <a:latin typeface="나눔스퀘어 네오 Bold" panose="00000800000000000000" pitchFamily="2" charset="-127"/>
                <a:ea typeface="나눔스퀘어 네오 Bold" panose="00000800000000000000" pitchFamily="2" charset="-127"/>
              </a:rPr>
              <a:t>유아기 인증기준 데이터</a:t>
            </a:r>
          </a:p>
        </p:txBody>
      </p:sp>
      <p:graphicFrame>
        <p:nvGraphicFramePr>
          <p:cNvPr id="70" name="표 69">
            <a:extLst>
              <a:ext uri="{FF2B5EF4-FFF2-40B4-BE49-F238E27FC236}">
                <a16:creationId xmlns:a16="http://schemas.microsoft.com/office/drawing/2014/main" id="{CAECCC6E-D897-7EF5-928E-DE3DE8BB6EAF}"/>
              </a:ext>
            </a:extLst>
          </p:cNvPr>
          <p:cNvGraphicFramePr>
            <a:graphicFrameLocks noGrp="1"/>
          </p:cNvGraphicFramePr>
          <p:nvPr>
            <p:extLst>
              <p:ext uri="{D42A27DB-BD31-4B8C-83A1-F6EECF244321}">
                <p14:modId xmlns:p14="http://schemas.microsoft.com/office/powerpoint/2010/main" val="1656328266"/>
              </p:ext>
            </p:extLst>
          </p:nvPr>
        </p:nvGraphicFramePr>
        <p:xfrm>
          <a:off x="5255840" y="5594450"/>
          <a:ext cx="3622290" cy="686456"/>
        </p:xfrm>
        <a:graphic>
          <a:graphicData uri="http://schemas.openxmlformats.org/drawingml/2006/table">
            <a:tbl>
              <a:tblPr firstRow="1" bandRow="1">
                <a:tableStyleId>{7E9639D4-E3E2-4D34-9284-5A2195B3D0D7}</a:tableStyleId>
              </a:tblPr>
              <a:tblGrid>
                <a:gridCol w="1811145">
                  <a:extLst>
                    <a:ext uri="{9D8B030D-6E8A-4147-A177-3AD203B41FA5}">
                      <a16:colId xmlns:a16="http://schemas.microsoft.com/office/drawing/2014/main" val="3591372607"/>
                    </a:ext>
                  </a:extLst>
                </a:gridCol>
                <a:gridCol w="1811145">
                  <a:extLst>
                    <a:ext uri="{9D8B030D-6E8A-4147-A177-3AD203B41FA5}">
                      <a16:colId xmlns:a16="http://schemas.microsoft.com/office/drawing/2014/main" val="73622552"/>
                    </a:ext>
                  </a:extLst>
                </a:gridCol>
              </a:tblGrid>
              <a:tr h="274976">
                <a:tc>
                  <a:txBody>
                    <a:bodyPr/>
                    <a:lstStyle/>
                    <a:p>
                      <a:pPr algn="ctr" latinLnBrk="1"/>
                      <a:r>
                        <a:rPr lang="ko-KR" altLang="en-US" sz="1100" b="1" dirty="0">
                          <a:solidFill>
                            <a:schemeClr val="tx1"/>
                          </a:solidFill>
                          <a:latin typeface="나눔스퀘어 네오 Regular" panose="00000500000000000000" pitchFamily="2" charset="-127"/>
                          <a:ea typeface="나눔스퀘어 네오 Regular" panose="00000500000000000000" pitchFamily="2" charset="-127"/>
                        </a:rPr>
                        <a:t>컬럼</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latinLnBrk="1"/>
                      <a:r>
                        <a:rPr lang="ko-KR" altLang="en-US" sz="1100" b="1" dirty="0" err="1">
                          <a:solidFill>
                            <a:schemeClr val="tx1"/>
                          </a:solidFill>
                          <a:latin typeface="나눔스퀘어 네오 Regular" panose="00000500000000000000" pitchFamily="2" charset="-127"/>
                          <a:ea typeface="나눔스퀘어 네오 Regular" panose="00000500000000000000" pitchFamily="2" charset="-127"/>
                        </a:rPr>
                        <a:t>한글명</a:t>
                      </a:r>
                      <a:endParaRPr lang="ko-KR" altLang="en-US" sz="1100" b="1"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3559048227"/>
                  </a:ext>
                </a:extLst>
              </a:tr>
              <a:tr h="30800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MESURE_IEM_021_</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VALUE</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10M 4</a:t>
                      </a:r>
                      <a:r>
                        <a:rPr lang="ko-KR" altLang="en-US"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회 왕복달리기</a:t>
                      </a: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a:t>
                      </a:r>
                      <a:r>
                        <a:rPr lang="ko-KR" altLang="en-US"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초</a:t>
                      </a: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35935119"/>
                  </a:ext>
                </a:extLst>
              </a:tr>
            </a:tbl>
          </a:graphicData>
        </a:graphic>
      </p:graphicFrame>
      <p:sp>
        <p:nvSpPr>
          <p:cNvPr id="73" name="사각형: 둥근 모서리 72">
            <a:extLst>
              <a:ext uri="{FF2B5EF4-FFF2-40B4-BE49-F238E27FC236}">
                <a16:creationId xmlns:a16="http://schemas.microsoft.com/office/drawing/2014/main" id="{B6E91C35-E437-7500-54CE-BBB26E45D002}"/>
              </a:ext>
            </a:extLst>
          </p:cNvPr>
          <p:cNvSpPr/>
          <p:nvPr/>
        </p:nvSpPr>
        <p:spPr>
          <a:xfrm>
            <a:off x="5333722" y="4690458"/>
            <a:ext cx="3432791" cy="523220"/>
          </a:xfrm>
          <a:prstGeom prst="roundRect">
            <a:avLst>
              <a:gd name="adj" fmla="val 0"/>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라운드 Bold" panose="020B0600000101010101" pitchFamily="34" charset="-127"/>
              <a:ea typeface="나눔스퀘어라운드 Bold" panose="020B0600000101010101" pitchFamily="34" charset="-127"/>
            </a:endParaRPr>
          </a:p>
        </p:txBody>
      </p:sp>
      <p:sp>
        <p:nvSpPr>
          <p:cNvPr id="74" name="TextBox 73">
            <a:extLst>
              <a:ext uri="{FF2B5EF4-FFF2-40B4-BE49-F238E27FC236}">
                <a16:creationId xmlns:a16="http://schemas.microsoft.com/office/drawing/2014/main" id="{75D7784B-9F43-7A08-1261-19C27C81A26A}"/>
              </a:ext>
            </a:extLst>
          </p:cNvPr>
          <p:cNvSpPr txBox="1"/>
          <p:nvPr/>
        </p:nvSpPr>
        <p:spPr>
          <a:xfrm>
            <a:off x="5699982" y="4701094"/>
            <a:ext cx="2755981" cy="523220"/>
          </a:xfrm>
          <a:prstGeom prst="rect">
            <a:avLst/>
          </a:prstGeom>
          <a:noFill/>
        </p:spPr>
        <p:txBody>
          <a:bodyPr wrap="square" rtlCol="0">
            <a:spAutoFit/>
          </a:bodyPr>
          <a:lstStyle/>
          <a:p>
            <a:r>
              <a:rPr lang="ko-KR" altLang="en-US" sz="1400" i="0" dirty="0">
                <a:effectLst/>
                <a:latin typeface="나눔스퀘어 네오 Regular" panose="00000500000000000000" pitchFamily="2" charset="-127"/>
                <a:ea typeface="나눔스퀘어 네오 Regular" panose="00000500000000000000" pitchFamily="2" charset="-127"/>
              </a:rPr>
              <a:t>성인 </a:t>
            </a:r>
            <a:r>
              <a:rPr lang="en-US" altLang="ko-KR" sz="1400" i="0" dirty="0">
                <a:effectLst/>
                <a:latin typeface="나눔스퀘어 네오 Regular" panose="00000500000000000000" pitchFamily="2" charset="-127"/>
                <a:ea typeface="나눔스퀘어 네오 Regular" panose="00000500000000000000" pitchFamily="2" charset="-127"/>
              </a:rPr>
              <a:t>: 42.9%, </a:t>
            </a:r>
            <a:r>
              <a:rPr lang="ko-KR" altLang="en-US" sz="1400" i="0" dirty="0">
                <a:effectLst/>
                <a:latin typeface="나눔스퀘어 네오 Regular" panose="00000500000000000000" pitchFamily="2" charset="-127"/>
                <a:ea typeface="나눔스퀘어 네오 Regular" panose="00000500000000000000" pitchFamily="2" charset="-127"/>
              </a:rPr>
              <a:t>청소년 </a:t>
            </a:r>
            <a:r>
              <a:rPr lang="en-US" altLang="ko-KR" sz="1400" i="0" dirty="0">
                <a:effectLst/>
                <a:latin typeface="나눔스퀘어 네오 Regular" panose="00000500000000000000" pitchFamily="2" charset="-127"/>
                <a:ea typeface="나눔스퀘어 네오 Regular" panose="00000500000000000000" pitchFamily="2" charset="-127"/>
              </a:rPr>
              <a:t>: 40.1%</a:t>
            </a:r>
          </a:p>
          <a:p>
            <a:r>
              <a:rPr lang="ko-KR" altLang="en-US" sz="1400" i="0" dirty="0">
                <a:effectLst/>
                <a:latin typeface="나눔스퀘어 네오 Regular" panose="00000500000000000000" pitchFamily="2" charset="-127"/>
                <a:ea typeface="나눔스퀘어 네오 Regular" panose="00000500000000000000" pitchFamily="2" charset="-127"/>
              </a:rPr>
              <a:t>노인 </a:t>
            </a:r>
            <a:r>
              <a:rPr lang="en-US" altLang="ko-KR" sz="1400" i="0" dirty="0">
                <a:effectLst/>
                <a:latin typeface="나눔스퀘어 네오 Regular" panose="00000500000000000000" pitchFamily="2" charset="-127"/>
                <a:ea typeface="나눔스퀘어 네오 Regular" panose="00000500000000000000" pitchFamily="2" charset="-127"/>
              </a:rPr>
              <a:t>: 11.5%, </a:t>
            </a:r>
            <a:r>
              <a:rPr lang="ko-KR" altLang="en-US" sz="1400" i="0" dirty="0">
                <a:effectLst/>
                <a:latin typeface="나눔스퀘어 네오 Regular" panose="00000500000000000000" pitchFamily="2" charset="-127"/>
                <a:ea typeface="나눔스퀘어 네오 Regular" panose="00000500000000000000" pitchFamily="2" charset="-127"/>
              </a:rPr>
              <a:t>유소년 </a:t>
            </a:r>
            <a:r>
              <a:rPr lang="en-US" altLang="ko-KR" sz="1400" i="0" dirty="0">
                <a:effectLst/>
                <a:latin typeface="나눔스퀘어 네오 Regular" panose="00000500000000000000" pitchFamily="2" charset="-127"/>
                <a:ea typeface="나눔스퀘어 네오 Regular" panose="00000500000000000000" pitchFamily="2" charset="-127"/>
              </a:rPr>
              <a:t>: 6%</a:t>
            </a:r>
            <a:endParaRPr lang="ko-KR" altLang="en-US" sz="1400" dirty="0">
              <a:latin typeface="나눔스퀘어 네오 Regular" panose="00000500000000000000" pitchFamily="2" charset="-127"/>
              <a:ea typeface="나눔스퀘어 네오 Regular" panose="00000500000000000000" pitchFamily="2" charset="-127"/>
            </a:endParaRPr>
          </a:p>
        </p:txBody>
      </p:sp>
      <p:sp>
        <p:nvSpPr>
          <p:cNvPr id="76" name="TextBox 75">
            <a:extLst>
              <a:ext uri="{FF2B5EF4-FFF2-40B4-BE49-F238E27FC236}">
                <a16:creationId xmlns:a16="http://schemas.microsoft.com/office/drawing/2014/main" id="{092C0697-CC64-C58E-8FC8-61BDC1856774}"/>
              </a:ext>
            </a:extLst>
          </p:cNvPr>
          <p:cNvSpPr txBox="1"/>
          <p:nvPr/>
        </p:nvSpPr>
        <p:spPr>
          <a:xfrm>
            <a:off x="5525750" y="4354677"/>
            <a:ext cx="2912796" cy="323165"/>
          </a:xfrm>
          <a:prstGeom prst="rect">
            <a:avLst/>
          </a:prstGeom>
          <a:noFill/>
        </p:spPr>
        <p:txBody>
          <a:bodyPr wrap="square" rtlCol="0">
            <a:spAutoFit/>
          </a:bodyPr>
          <a:lstStyle/>
          <a:p>
            <a:pPr algn="ctr"/>
            <a:r>
              <a:rPr lang="ko-KR" altLang="en-US" sz="1500" dirty="0">
                <a:latin typeface="나눔스퀘어 네오 Bold" panose="00000800000000000000" pitchFamily="2" charset="-127"/>
                <a:ea typeface="나눔스퀘어 네오 Bold" panose="00000800000000000000" pitchFamily="2" charset="-127"/>
              </a:rPr>
              <a:t>실제 데이터 연령대 비율</a:t>
            </a:r>
          </a:p>
        </p:txBody>
      </p:sp>
    </p:spTree>
    <p:extLst>
      <p:ext uri="{BB962C8B-B14F-4D97-AF65-F5344CB8AC3E}">
        <p14:creationId xmlns:p14="http://schemas.microsoft.com/office/powerpoint/2010/main" val="207094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1104103" y="1526574"/>
            <a:ext cx="2056617" cy="369332"/>
          </a:xfrm>
          <a:prstGeom prst="rect">
            <a:avLst/>
          </a:prstGeom>
          <a:noFill/>
        </p:spPr>
        <p:txBody>
          <a:bodyPr wrap="square" rtlCol="0">
            <a:spAutoFit/>
          </a:bodyPr>
          <a:lstStyle/>
          <a:p>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이상치</a:t>
            </a:r>
          </a:p>
        </p:txBody>
      </p:sp>
      <p:sp>
        <p:nvSpPr>
          <p:cNvPr id="8" name="사각형: 둥근 모서리 7">
            <a:extLst>
              <a:ext uri="{FF2B5EF4-FFF2-40B4-BE49-F238E27FC236}">
                <a16:creationId xmlns:a16="http://schemas.microsoft.com/office/drawing/2014/main" id="{A2B1FB1E-0210-CDA9-01E0-8F55E6A1FBF9}"/>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E7F22E99-C37F-C171-B1C4-AD63BAAC065F}"/>
              </a:ext>
            </a:extLst>
          </p:cNvPr>
          <p:cNvSpPr txBox="1"/>
          <p:nvPr/>
        </p:nvSpPr>
        <p:spPr>
          <a:xfrm>
            <a:off x="892157" y="2479322"/>
            <a:ext cx="2312576" cy="323165"/>
          </a:xfrm>
          <a:prstGeom prst="rect">
            <a:avLst/>
          </a:prstGeom>
          <a:noFill/>
        </p:spPr>
        <p:txBody>
          <a:bodyPr wrap="square" rtlCol="0">
            <a:spAutoFit/>
          </a:bodyPr>
          <a:lstStyle/>
          <a:p>
            <a:r>
              <a:rPr lang="ko-KR" altLang="en-US" sz="1500" dirty="0">
                <a:latin typeface="나눔스퀘어 네오 Bold" panose="00000800000000000000" pitchFamily="2" charset="-127"/>
                <a:ea typeface="나눔스퀘어 네오 Bold" panose="00000800000000000000" pitchFamily="2" charset="-127"/>
              </a:rPr>
              <a:t>왕복 거리에 따라</a:t>
            </a:r>
            <a:r>
              <a:rPr lang="en-US" altLang="ko-KR" sz="1500" dirty="0">
                <a:latin typeface="나눔스퀘어 네오 Bold" panose="00000800000000000000" pitchFamily="2" charset="-127"/>
                <a:ea typeface="나눔스퀘어 네오 Bold" panose="00000800000000000000" pitchFamily="2" charset="-127"/>
              </a:rPr>
              <a:t> </a:t>
            </a:r>
            <a:r>
              <a:rPr lang="ko-KR" altLang="en-US" sz="1500" dirty="0">
                <a:latin typeface="나눔스퀘어 네오 Bold" panose="00000800000000000000" pitchFamily="2" charset="-127"/>
                <a:ea typeface="나눔스퀘어 네오 Bold" panose="00000800000000000000" pitchFamily="2" charset="-127"/>
              </a:rPr>
              <a:t>구별됨</a:t>
            </a:r>
          </a:p>
        </p:txBody>
      </p:sp>
      <p:sp>
        <p:nvSpPr>
          <p:cNvPr id="10" name="직사각형 9">
            <a:extLst>
              <a:ext uri="{FF2B5EF4-FFF2-40B4-BE49-F238E27FC236}">
                <a16:creationId xmlns:a16="http://schemas.microsoft.com/office/drawing/2014/main" id="{5B03C82A-A997-3ADF-FA45-8BE66067DC8D}"/>
              </a:ext>
            </a:extLst>
          </p:cNvPr>
          <p:cNvSpPr/>
          <p:nvPr/>
        </p:nvSpPr>
        <p:spPr>
          <a:xfrm>
            <a:off x="753251" y="255935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D1ED1BE0-AE0F-F30F-6FE2-93510DA82B53}"/>
              </a:ext>
            </a:extLst>
          </p:cNvPr>
          <p:cNvSpPr txBox="1"/>
          <p:nvPr/>
        </p:nvSpPr>
        <p:spPr>
          <a:xfrm>
            <a:off x="695377" y="2059579"/>
            <a:ext cx="2343434" cy="338554"/>
          </a:xfrm>
          <a:prstGeom prst="rect">
            <a:avLst/>
          </a:prstGeom>
          <a:noFill/>
        </p:spPr>
        <p:txBody>
          <a:bodyPr wrap="square" rtlCol="0">
            <a:spAutoFit/>
          </a:bodyPr>
          <a:lstStyle/>
          <a:p>
            <a:pPr algn="ctr"/>
            <a:r>
              <a:rPr lang="ko-KR" altLang="en-US" sz="1600" dirty="0" err="1">
                <a:latin typeface="나눔스퀘어 네오 Bold" panose="00000800000000000000" pitchFamily="2" charset="-127"/>
                <a:ea typeface="나눔스퀘어 네오 Bold" panose="00000800000000000000" pitchFamily="2" charset="-127"/>
              </a:rPr>
              <a:t>왕복오래달리기</a:t>
            </a:r>
            <a:r>
              <a:rPr lang="ko-KR" altLang="en-US" sz="1600" dirty="0">
                <a:latin typeface="나눔스퀘어 네오 Bold" panose="00000800000000000000" pitchFamily="2" charset="-127"/>
                <a:ea typeface="나눔스퀘어 네오 Bold" panose="00000800000000000000" pitchFamily="2" charset="-127"/>
              </a:rPr>
              <a:t> 속성</a:t>
            </a:r>
          </a:p>
        </p:txBody>
      </p:sp>
      <p:sp>
        <p:nvSpPr>
          <p:cNvPr id="24" name="TextBox 23">
            <a:extLst>
              <a:ext uri="{FF2B5EF4-FFF2-40B4-BE49-F238E27FC236}">
                <a16:creationId xmlns:a16="http://schemas.microsoft.com/office/drawing/2014/main" id="{A02E5912-454E-36BB-DA8F-05D435E3C7F6}"/>
              </a:ext>
            </a:extLst>
          </p:cNvPr>
          <p:cNvSpPr txBox="1"/>
          <p:nvPr/>
        </p:nvSpPr>
        <p:spPr>
          <a:xfrm>
            <a:off x="947577" y="2818434"/>
            <a:ext cx="2109948" cy="292388"/>
          </a:xfrm>
          <a:prstGeom prst="rect">
            <a:avLst/>
          </a:prstGeom>
          <a:noFill/>
        </p:spPr>
        <p:txBody>
          <a:bodyPr wrap="square" rtlCol="0">
            <a:spAutoFit/>
          </a:bodyPr>
          <a:lstStyle/>
          <a:p>
            <a:r>
              <a:rPr lang="ko-KR" altLang="en-US" sz="1300" dirty="0" err="1">
                <a:latin typeface="나눔스퀘어 네오 Bold" panose="00000800000000000000" pitchFamily="2" charset="-127"/>
                <a:ea typeface="나눔스퀘어 네오 Bold" panose="00000800000000000000" pitchFamily="2" charset="-127"/>
              </a:rPr>
              <a:t>왕복오래달리기</a:t>
            </a:r>
            <a:r>
              <a:rPr lang="ko-KR" altLang="en-US" sz="1300" dirty="0">
                <a:latin typeface="나눔스퀘어 네오 Bold" panose="00000800000000000000" pitchFamily="2" charset="-127"/>
                <a:ea typeface="나눔스퀘어 네오 Bold" panose="00000800000000000000" pitchFamily="2" charset="-127"/>
              </a:rPr>
              <a:t> </a:t>
            </a:r>
            <a:r>
              <a:rPr lang="en-US" altLang="ko-KR" sz="1300" dirty="0">
                <a:latin typeface="나눔스퀘어 네오 Bold" panose="00000800000000000000" pitchFamily="2" charset="-127"/>
                <a:ea typeface="나눔스퀘어 네오 Bold" panose="00000800000000000000" pitchFamily="2" charset="-127"/>
              </a:rPr>
              <a:t>20(m)</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25" name="TextBox 24">
            <a:extLst>
              <a:ext uri="{FF2B5EF4-FFF2-40B4-BE49-F238E27FC236}">
                <a16:creationId xmlns:a16="http://schemas.microsoft.com/office/drawing/2014/main" id="{E3C4646E-A6F4-CBE6-9661-EB426D84BC95}"/>
              </a:ext>
            </a:extLst>
          </p:cNvPr>
          <p:cNvSpPr txBox="1"/>
          <p:nvPr/>
        </p:nvSpPr>
        <p:spPr>
          <a:xfrm>
            <a:off x="873031" y="3119773"/>
            <a:ext cx="2331702" cy="692497"/>
          </a:xfrm>
          <a:prstGeom prst="rect">
            <a:avLst/>
          </a:prstGeom>
          <a:noFill/>
        </p:spPr>
        <p:txBody>
          <a:bodyPr wrap="square" rtlCol="0">
            <a:spAutoFit/>
          </a:bodyPr>
          <a:lstStyle/>
          <a:p>
            <a:pPr marL="285750" indent="-285750">
              <a:buFont typeface="Arial" panose="020B0604020202020204" pitchFamily="34" charset="0"/>
              <a:buChar char="•"/>
            </a:pPr>
            <a:r>
              <a:rPr lang="ko-KR" altLang="en-US" sz="1300" b="1" dirty="0">
                <a:latin typeface="나눔스퀘어 네오 Regular" panose="00000500000000000000" pitchFamily="2" charset="-127"/>
                <a:ea typeface="나눔스퀘어 네오 Regular" panose="00000500000000000000" pitchFamily="2" charset="-127"/>
              </a:rPr>
              <a:t>성인</a:t>
            </a:r>
            <a:r>
              <a:rPr lang="ko-KR" altLang="en-US" sz="1300" dirty="0">
                <a:latin typeface="나눔스퀘어 네오 Regular" panose="00000500000000000000" pitchFamily="2" charset="-127"/>
                <a:ea typeface="나눔스퀘어 네오 Regular" panose="00000500000000000000" pitchFamily="2" charset="-127"/>
              </a:rPr>
              <a:t>과 </a:t>
            </a:r>
            <a:r>
              <a:rPr lang="ko-KR" altLang="en-US" sz="1300" b="1" dirty="0">
                <a:latin typeface="나눔스퀘어 네오 Regular" panose="00000500000000000000" pitchFamily="2" charset="-127"/>
                <a:ea typeface="나눔스퀘어 네오 Regular" panose="00000500000000000000" pitchFamily="2" charset="-127"/>
              </a:rPr>
              <a:t>청소년</a:t>
            </a:r>
            <a:r>
              <a:rPr lang="ko-KR" altLang="en-US" sz="1300" dirty="0">
                <a:latin typeface="나눔스퀘어 네오 Regular" panose="00000500000000000000" pitchFamily="2" charset="-127"/>
                <a:ea typeface="나눔스퀘어 네오 Regular" panose="00000500000000000000" pitchFamily="2" charset="-127"/>
              </a:rPr>
              <a:t>만</a:t>
            </a:r>
            <a:r>
              <a:rPr lang="ko-KR" altLang="en-US" sz="1300" b="1"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 포함되며</a:t>
            </a:r>
            <a:r>
              <a:rPr lang="en-US" altLang="ko-KR"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유소년과 노인은 포함되지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않음</a:t>
            </a:r>
            <a:endParaRPr lang="en-US" altLang="ko-KR" sz="1300" dirty="0">
              <a:latin typeface="나눔스퀘어 네오 Regular" panose="00000500000000000000" pitchFamily="2" charset="-127"/>
              <a:ea typeface="나눔스퀘어 네오 Regular" panose="00000500000000000000" pitchFamily="2" charset="-127"/>
            </a:endParaRPr>
          </a:p>
        </p:txBody>
      </p:sp>
      <p:sp>
        <p:nvSpPr>
          <p:cNvPr id="26" name="이등변 삼각형 25">
            <a:extLst>
              <a:ext uri="{FF2B5EF4-FFF2-40B4-BE49-F238E27FC236}">
                <a16:creationId xmlns:a16="http://schemas.microsoft.com/office/drawing/2014/main" id="{727B30B5-1725-2EC7-2898-3F9FF29EB0DA}"/>
              </a:ext>
            </a:extLst>
          </p:cNvPr>
          <p:cNvSpPr/>
          <p:nvPr/>
        </p:nvSpPr>
        <p:spPr>
          <a:xfrm rot="16200000" flipV="1">
            <a:off x="857712" y="294048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D8D21009-0804-55D5-C2DE-AC3DB3466F03}"/>
              </a:ext>
            </a:extLst>
          </p:cNvPr>
          <p:cNvSpPr txBox="1"/>
          <p:nvPr/>
        </p:nvSpPr>
        <p:spPr>
          <a:xfrm>
            <a:off x="947577" y="3790736"/>
            <a:ext cx="2109948" cy="292388"/>
          </a:xfrm>
          <a:prstGeom prst="rect">
            <a:avLst/>
          </a:prstGeom>
          <a:noFill/>
        </p:spPr>
        <p:txBody>
          <a:bodyPr wrap="square" rtlCol="0">
            <a:spAutoFit/>
          </a:bodyPr>
          <a:lstStyle/>
          <a:p>
            <a:r>
              <a:rPr lang="ko-KR" altLang="en-US" sz="1300" dirty="0" err="1">
                <a:latin typeface="나눔스퀘어 네오 Bold" panose="00000800000000000000" pitchFamily="2" charset="-127"/>
                <a:ea typeface="나눔스퀘어 네오 Bold" panose="00000800000000000000" pitchFamily="2" charset="-127"/>
              </a:rPr>
              <a:t>왕복오래달리기</a:t>
            </a:r>
            <a:r>
              <a:rPr lang="ko-KR" altLang="en-US" sz="1300" dirty="0">
                <a:latin typeface="나눔스퀘어 네오 Bold" panose="00000800000000000000" pitchFamily="2" charset="-127"/>
                <a:ea typeface="나눔스퀘어 네오 Bold" panose="00000800000000000000" pitchFamily="2" charset="-127"/>
              </a:rPr>
              <a:t> </a:t>
            </a:r>
            <a:r>
              <a:rPr lang="en-US" altLang="ko-KR" sz="1300" dirty="0">
                <a:latin typeface="나눔스퀘어 네오 Bold" panose="00000800000000000000" pitchFamily="2" charset="-127"/>
                <a:ea typeface="나눔스퀘어 네오 Bold" panose="00000800000000000000" pitchFamily="2" charset="-127"/>
              </a:rPr>
              <a:t>15(m)</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35" name="TextBox 34">
            <a:extLst>
              <a:ext uri="{FF2B5EF4-FFF2-40B4-BE49-F238E27FC236}">
                <a16:creationId xmlns:a16="http://schemas.microsoft.com/office/drawing/2014/main" id="{F859DD67-22EA-B7D1-BA0D-2B919F8C76DA}"/>
              </a:ext>
            </a:extLst>
          </p:cNvPr>
          <p:cNvSpPr txBox="1"/>
          <p:nvPr/>
        </p:nvSpPr>
        <p:spPr>
          <a:xfrm>
            <a:off x="873031" y="4092075"/>
            <a:ext cx="2331702" cy="292388"/>
          </a:xfrm>
          <a:prstGeom prst="rect">
            <a:avLst/>
          </a:prstGeom>
          <a:noFill/>
        </p:spPr>
        <p:txBody>
          <a:bodyPr wrap="square" rtlCol="0">
            <a:spAutoFit/>
          </a:bodyPr>
          <a:lstStyle/>
          <a:p>
            <a:pPr marL="285750" indent="-285750">
              <a:buFont typeface="Arial" panose="020B0604020202020204" pitchFamily="34" charset="0"/>
              <a:buChar char="•"/>
            </a:pPr>
            <a:r>
              <a:rPr lang="ko-KR" altLang="en-US" sz="1300" b="1" dirty="0">
                <a:solidFill>
                  <a:srgbClr val="C00000"/>
                </a:solidFill>
                <a:latin typeface="나눔스퀘어 네오 Regular" panose="00000500000000000000" pitchFamily="2" charset="-127"/>
                <a:ea typeface="나눔스퀘어 네오 Regular" panose="00000500000000000000" pitchFamily="2" charset="-127"/>
              </a:rPr>
              <a:t>유소년만 포함됨</a:t>
            </a:r>
            <a:endParaRPr lang="en-US" altLang="ko-KR" sz="13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36" name="이등변 삼각형 35">
            <a:extLst>
              <a:ext uri="{FF2B5EF4-FFF2-40B4-BE49-F238E27FC236}">
                <a16:creationId xmlns:a16="http://schemas.microsoft.com/office/drawing/2014/main" id="{FDC4E314-D188-C3E4-A4B3-90C7EB0ECC4A}"/>
              </a:ext>
            </a:extLst>
          </p:cNvPr>
          <p:cNvSpPr/>
          <p:nvPr/>
        </p:nvSpPr>
        <p:spPr>
          <a:xfrm rot="16200000" flipV="1">
            <a:off x="857712" y="3912787"/>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화살표: 아래쪽 38">
            <a:extLst>
              <a:ext uri="{FF2B5EF4-FFF2-40B4-BE49-F238E27FC236}">
                <a16:creationId xmlns:a16="http://schemas.microsoft.com/office/drawing/2014/main" id="{C512E3D0-19F5-0531-93F1-9BED905BA856}"/>
              </a:ext>
            </a:extLst>
          </p:cNvPr>
          <p:cNvSpPr/>
          <p:nvPr/>
        </p:nvSpPr>
        <p:spPr>
          <a:xfrm>
            <a:off x="1608950" y="4381324"/>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802602A2-8DEA-4304-4ED4-309C0FCADD51}"/>
              </a:ext>
            </a:extLst>
          </p:cNvPr>
          <p:cNvSpPr txBox="1"/>
          <p:nvPr/>
        </p:nvSpPr>
        <p:spPr>
          <a:xfrm>
            <a:off x="637503" y="4687228"/>
            <a:ext cx="2459182" cy="692497"/>
          </a:xfrm>
          <a:prstGeom prst="rect">
            <a:avLst/>
          </a:prstGeom>
          <a:noFill/>
        </p:spPr>
        <p:txBody>
          <a:bodyPr wrap="square" rtlCol="0">
            <a:spAutoFit/>
          </a:bodyPr>
          <a:lstStyle/>
          <a:p>
            <a:pPr algn="ctr"/>
            <a:r>
              <a:rPr lang="ko-KR" altLang="en-US" sz="1300" dirty="0">
                <a:latin typeface="나눔스퀘어 네오 Regular" panose="00000500000000000000" pitchFamily="2" charset="-127"/>
                <a:ea typeface="나눔스퀘어 네오 Regular" panose="00000500000000000000" pitchFamily="2" charset="-127"/>
              </a:rPr>
              <a:t>데이터 확인 결과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성인과 청소년</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유소년</a:t>
            </a:r>
            <a:r>
              <a:rPr lang="en-US" altLang="ko-KR"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모두 포함되어 있음</a:t>
            </a:r>
            <a:endParaRPr lang="en-US" altLang="ko-KR" sz="1300" dirty="0">
              <a:latin typeface="나눔스퀘어 네오 Regular" panose="00000500000000000000" pitchFamily="2" charset="-127"/>
              <a:ea typeface="나눔스퀘어 네오 Regular" panose="00000500000000000000" pitchFamily="2" charset="-127"/>
            </a:endParaRPr>
          </a:p>
        </p:txBody>
      </p:sp>
      <p:sp>
        <p:nvSpPr>
          <p:cNvPr id="50" name="타원 49">
            <a:extLst>
              <a:ext uri="{FF2B5EF4-FFF2-40B4-BE49-F238E27FC236}">
                <a16:creationId xmlns:a16="http://schemas.microsoft.com/office/drawing/2014/main" id="{6BAC842A-2482-E80A-EC42-A7CE2071E989}"/>
              </a:ext>
            </a:extLst>
          </p:cNvPr>
          <p:cNvSpPr/>
          <p:nvPr/>
        </p:nvSpPr>
        <p:spPr>
          <a:xfrm>
            <a:off x="756179" y="5965126"/>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래픽 50" descr="확인 표시">
            <a:extLst>
              <a:ext uri="{FF2B5EF4-FFF2-40B4-BE49-F238E27FC236}">
                <a16:creationId xmlns:a16="http://schemas.microsoft.com/office/drawing/2014/main" id="{7CBDF152-3B1E-8339-C015-163D25C999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697085"/>
            <a:ext cx="447209" cy="447209"/>
          </a:xfrm>
          <a:prstGeom prst="rect">
            <a:avLst/>
          </a:prstGeom>
        </p:spPr>
      </p:pic>
      <p:sp>
        <p:nvSpPr>
          <p:cNvPr id="52" name="TextBox 51">
            <a:extLst>
              <a:ext uri="{FF2B5EF4-FFF2-40B4-BE49-F238E27FC236}">
                <a16:creationId xmlns:a16="http://schemas.microsoft.com/office/drawing/2014/main" id="{B23B5EF0-26B0-D757-F75B-DC37EAC991D6}"/>
              </a:ext>
            </a:extLst>
          </p:cNvPr>
          <p:cNvSpPr txBox="1"/>
          <p:nvPr/>
        </p:nvSpPr>
        <p:spPr>
          <a:xfrm>
            <a:off x="853700" y="5777123"/>
            <a:ext cx="2203825"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데이터 분석을 통해</a:t>
            </a:r>
            <a:r>
              <a:rPr lang="en-US" altLang="ko-KR" sz="1400" dirty="0">
                <a:latin typeface="나눔스퀘어 네오 Bold" panose="00000800000000000000" pitchFamily="2" charset="-127"/>
                <a:ea typeface="나눔스퀘어 네오 Bold" panose="00000800000000000000" pitchFamily="2" charset="-127"/>
              </a:rPr>
              <a:t>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이상치 여부 판단</a:t>
            </a:r>
            <a:endParaRPr lang="ko-KR" altLang="en-US" sz="1200" dirty="0">
              <a:latin typeface="나눔스퀘어 네오 Bold" panose="00000800000000000000" pitchFamily="2" charset="-127"/>
              <a:ea typeface="나눔스퀘어 네오 Bold" panose="00000800000000000000" pitchFamily="2" charset="-127"/>
            </a:endParaRPr>
          </a:p>
        </p:txBody>
      </p:sp>
      <p:cxnSp>
        <p:nvCxnSpPr>
          <p:cNvPr id="54" name="직선 연결선 53">
            <a:extLst>
              <a:ext uri="{FF2B5EF4-FFF2-40B4-BE49-F238E27FC236}">
                <a16:creationId xmlns:a16="http://schemas.microsoft.com/office/drawing/2014/main" id="{43F6E147-4808-2C0E-5F71-E91D06F2BC4E}"/>
              </a:ext>
            </a:extLst>
          </p:cNvPr>
          <p:cNvCxnSpPr>
            <a:cxnSpLocks/>
          </p:cNvCxnSpPr>
          <p:nvPr/>
        </p:nvCxnSpPr>
        <p:spPr>
          <a:xfrm>
            <a:off x="1893541" y="5423297"/>
            <a:ext cx="0" cy="248791"/>
          </a:xfrm>
          <a:prstGeom prst="line">
            <a:avLst/>
          </a:prstGeom>
          <a:ln w="25400">
            <a:solidFill>
              <a:srgbClr val="C55A11"/>
            </a:solidFill>
            <a:prstDash val="sysDash"/>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3B05BED-E4E8-3B5B-7028-96D0398D29CC}"/>
              </a:ext>
            </a:extLst>
          </p:cNvPr>
          <p:cNvCxnSpPr>
            <a:cxnSpLocks/>
          </p:cNvCxnSpPr>
          <p:nvPr/>
        </p:nvCxnSpPr>
        <p:spPr>
          <a:xfrm>
            <a:off x="704162" y="2428911"/>
            <a:ext cx="2255193" cy="0"/>
          </a:xfrm>
          <a:prstGeom prst="line">
            <a:avLst/>
          </a:prstGeom>
          <a:ln w="25400">
            <a:solidFill>
              <a:srgbClr val="C55A11"/>
            </a:solidFill>
            <a:prstDash val="solid"/>
          </a:ln>
        </p:spPr>
        <p:style>
          <a:lnRef idx="1">
            <a:schemeClr val="accent1"/>
          </a:lnRef>
          <a:fillRef idx="0">
            <a:schemeClr val="accent1"/>
          </a:fillRef>
          <a:effectRef idx="0">
            <a:schemeClr val="accent1"/>
          </a:effectRef>
          <a:fontRef idx="minor">
            <a:schemeClr val="tx1"/>
          </a:fontRef>
        </p:style>
      </p:cxnSp>
      <p:sp>
        <p:nvSpPr>
          <p:cNvPr id="66" name="사각형: 둥근 모서리 65">
            <a:extLst>
              <a:ext uri="{FF2B5EF4-FFF2-40B4-BE49-F238E27FC236}">
                <a16:creationId xmlns:a16="http://schemas.microsoft.com/office/drawing/2014/main" id="{865D1698-ED77-2F8C-96A0-9F05353921F6}"/>
              </a:ext>
            </a:extLst>
          </p:cNvPr>
          <p:cNvSpPr/>
          <p:nvPr/>
        </p:nvSpPr>
        <p:spPr>
          <a:xfrm>
            <a:off x="4483100" y="322880"/>
            <a:ext cx="7125941" cy="3522468"/>
          </a:xfrm>
          <a:prstGeom prst="roundRect">
            <a:avLst>
              <a:gd name="adj" fmla="val 5492"/>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67" name="그림 66">
            <a:extLst>
              <a:ext uri="{FF2B5EF4-FFF2-40B4-BE49-F238E27FC236}">
                <a16:creationId xmlns:a16="http://schemas.microsoft.com/office/drawing/2014/main" id="{2BB8C3C7-465C-4A05-BB11-1CB18C7FB8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5174" y="422646"/>
            <a:ext cx="4692664" cy="3330168"/>
          </a:xfrm>
          <a:prstGeom prst="rect">
            <a:avLst/>
          </a:prstGeom>
        </p:spPr>
      </p:pic>
      <p:sp>
        <p:nvSpPr>
          <p:cNvPr id="68" name="사각형: 둥근 모서리 67">
            <a:extLst>
              <a:ext uri="{FF2B5EF4-FFF2-40B4-BE49-F238E27FC236}">
                <a16:creationId xmlns:a16="http://schemas.microsoft.com/office/drawing/2014/main" id="{A3E5CDA8-B3B3-2044-D46E-C412D9E12FF8}"/>
              </a:ext>
            </a:extLst>
          </p:cNvPr>
          <p:cNvSpPr/>
          <p:nvPr/>
        </p:nvSpPr>
        <p:spPr>
          <a:xfrm>
            <a:off x="4631939" y="635524"/>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TextBox 69">
            <a:extLst>
              <a:ext uri="{FF2B5EF4-FFF2-40B4-BE49-F238E27FC236}">
                <a16:creationId xmlns:a16="http://schemas.microsoft.com/office/drawing/2014/main" id="{C8C5B34D-FA05-24D4-C9BC-3C3D8FC9EA6C}"/>
              </a:ext>
            </a:extLst>
          </p:cNvPr>
          <p:cNvSpPr txBox="1"/>
          <p:nvPr/>
        </p:nvSpPr>
        <p:spPr>
          <a:xfrm>
            <a:off x="4689149" y="677550"/>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유소년</a:t>
            </a:r>
            <a:r>
              <a:rPr lang="en-US" altLang="ko-KR" sz="1400" dirty="0">
                <a:latin typeface="나눔스퀘어 네오 Bold" panose="00000800000000000000" pitchFamily="2" charset="-127"/>
                <a:ea typeface="나눔스퀘어 네오 Bold" panose="00000800000000000000" pitchFamily="2" charset="-127"/>
              </a:rPr>
              <a:t>(11,12)</a:t>
            </a:r>
            <a:r>
              <a:rPr lang="ko-KR" altLang="en-US" sz="1400" dirty="0">
                <a:latin typeface="나눔스퀘어 네오 Bold" panose="00000800000000000000" pitchFamily="2" charset="-127"/>
                <a:ea typeface="나눔스퀘어 네오 Bold" panose="00000800000000000000" pitchFamily="2" charset="-127"/>
              </a:rPr>
              <a:t>세 </a:t>
            </a:r>
            <a:endParaRPr lang="en-US" altLang="ko-KR" sz="1400" dirty="0">
              <a:latin typeface="나눔스퀘어 네오 Bold" panose="00000800000000000000" pitchFamily="2" charset="-127"/>
              <a:ea typeface="나눔스퀘어 네오 Bold" panose="00000800000000000000" pitchFamily="2" charset="-127"/>
            </a:endParaRPr>
          </a:p>
          <a:p>
            <a:pPr algn="ctr"/>
            <a:r>
              <a:rPr lang="ko-KR" altLang="en-US" sz="1400" dirty="0">
                <a:latin typeface="나눔스퀘어 네오 Bold" panose="00000800000000000000" pitchFamily="2" charset="-127"/>
                <a:ea typeface="나눔스퀘어 네오 Bold" panose="00000800000000000000" pitchFamily="2" charset="-127"/>
              </a:rPr>
              <a:t>데이터 이상치</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발견</a:t>
            </a:r>
          </a:p>
        </p:txBody>
      </p:sp>
      <p:sp>
        <p:nvSpPr>
          <p:cNvPr id="80" name="타원 79">
            <a:extLst>
              <a:ext uri="{FF2B5EF4-FFF2-40B4-BE49-F238E27FC236}">
                <a16:creationId xmlns:a16="http://schemas.microsoft.com/office/drawing/2014/main" id="{6DE1A7F9-B0D6-77AD-FBF9-3ECBA7718D23}"/>
              </a:ext>
            </a:extLst>
          </p:cNvPr>
          <p:cNvSpPr/>
          <p:nvPr/>
        </p:nvSpPr>
        <p:spPr>
          <a:xfrm>
            <a:off x="10707880" y="635524"/>
            <a:ext cx="814100" cy="78033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화살표 연결선 80">
            <a:extLst>
              <a:ext uri="{FF2B5EF4-FFF2-40B4-BE49-F238E27FC236}">
                <a16:creationId xmlns:a16="http://schemas.microsoft.com/office/drawing/2014/main" id="{66733052-3938-A82D-B757-30F9CE553CB1}"/>
              </a:ext>
            </a:extLst>
          </p:cNvPr>
          <p:cNvCxnSpPr>
            <a:cxnSpLocks/>
          </p:cNvCxnSpPr>
          <p:nvPr/>
        </p:nvCxnSpPr>
        <p:spPr>
          <a:xfrm>
            <a:off x="6673969" y="948685"/>
            <a:ext cx="4033911" cy="10005"/>
          </a:xfrm>
          <a:prstGeom prst="straightConnector1">
            <a:avLst/>
          </a:prstGeom>
          <a:ln w="19050">
            <a:solidFill>
              <a:srgbClr val="C55A1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187BD651-4E88-9D72-FA70-DEC32E705E23}"/>
              </a:ext>
            </a:extLst>
          </p:cNvPr>
          <p:cNvCxnSpPr>
            <a:cxnSpLocks/>
          </p:cNvCxnSpPr>
          <p:nvPr/>
        </p:nvCxnSpPr>
        <p:spPr>
          <a:xfrm>
            <a:off x="6673969" y="1483941"/>
            <a:ext cx="4705231" cy="0"/>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86" name="사각형: 둥근 모서리 85">
            <a:extLst>
              <a:ext uri="{FF2B5EF4-FFF2-40B4-BE49-F238E27FC236}">
                <a16:creationId xmlns:a16="http://schemas.microsoft.com/office/drawing/2014/main" id="{472AA5ED-B220-B6EE-C56A-CF482B6D40CE}"/>
              </a:ext>
            </a:extLst>
          </p:cNvPr>
          <p:cNvSpPr/>
          <p:nvPr/>
        </p:nvSpPr>
        <p:spPr>
          <a:xfrm>
            <a:off x="4631939" y="1362050"/>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TextBox 86">
            <a:extLst>
              <a:ext uri="{FF2B5EF4-FFF2-40B4-BE49-F238E27FC236}">
                <a16:creationId xmlns:a16="http://schemas.microsoft.com/office/drawing/2014/main" id="{FD6B35B4-139A-2FFE-5DB1-07B7D3876EBF}"/>
              </a:ext>
            </a:extLst>
          </p:cNvPr>
          <p:cNvSpPr txBox="1"/>
          <p:nvPr/>
        </p:nvSpPr>
        <p:spPr>
          <a:xfrm>
            <a:off x="4689149" y="1404076"/>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성인들의 최대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err="1">
                <a:latin typeface="나눔스퀘어 네오 Bold" panose="00000800000000000000" pitchFamily="2" charset="-127"/>
                <a:ea typeface="나눔스퀘어 네오 Bold" panose="00000800000000000000" pitchFamily="2" charset="-127"/>
              </a:rPr>
              <a:t>오래달리기</a:t>
            </a:r>
            <a:r>
              <a:rPr lang="ko-KR" altLang="en-US" sz="1400" dirty="0">
                <a:latin typeface="나눔스퀘어 네오 Bold" panose="00000800000000000000" pitchFamily="2" charset="-127"/>
                <a:ea typeface="나눔스퀘어 네오 Bold" panose="00000800000000000000" pitchFamily="2" charset="-127"/>
              </a:rPr>
              <a:t> 횟수</a:t>
            </a:r>
          </a:p>
        </p:txBody>
      </p:sp>
      <p:cxnSp>
        <p:nvCxnSpPr>
          <p:cNvPr id="89" name="직선 연결선 88">
            <a:extLst>
              <a:ext uri="{FF2B5EF4-FFF2-40B4-BE49-F238E27FC236}">
                <a16:creationId xmlns:a16="http://schemas.microsoft.com/office/drawing/2014/main" id="{998A8880-EA86-3ED0-36B8-2DC392AF3C1B}"/>
              </a:ext>
            </a:extLst>
          </p:cNvPr>
          <p:cNvCxnSpPr>
            <a:cxnSpLocks/>
          </p:cNvCxnSpPr>
          <p:nvPr/>
        </p:nvCxnSpPr>
        <p:spPr>
          <a:xfrm>
            <a:off x="8496300" y="803501"/>
            <a:ext cx="0" cy="2949313"/>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sp>
        <p:nvSpPr>
          <p:cNvPr id="92" name="사각형: 둥근 모서리 91">
            <a:extLst>
              <a:ext uri="{FF2B5EF4-FFF2-40B4-BE49-F238E27FC236}">
                <a16:creationId xmlns:a16="http://schemas.microsoft.com/office/drawing/2014/main" id="{95A4AA87-0493-FB83-0147-6950ECE70948}"/>
              </a:ext>
            </a:extLst>
          </p:cNvPr>
          <p:cNvSpPr/>
          <p:nvPr/>
        </p:nvSpPr>
        <p:spPr>
          <a:xfrm>
            <a:off x="4631939" y="2497944"/>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TextBox 92">
            <a:extLst>
              <a:ext uri="{FF2B5EF4-FFF2-40B4-BE49-F238E27FC236}">
                <a16:creationId xmlns:a16="http://schemas.microsoft.com/office/drawing/2014/main" id="{1EFD291F-874B-1868-E8EF-4D55E7A5D237}"/>
              </a:ext>
            </a:extLst>
          </p:cNvPr>
          <p:cNvSpPr txBox="1"/>
          <p:nvPr/>
        </p:nvSpPr>
        <p:spPr>
          <a:xfrm>
            <a:off x="4689149" y="2561506"/>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노년층 데이터</a:t>
            </a:r>
            <a:endParaRPr lang="en-US" altLang="ko-KR" sz="1400" dirty="0">
              <a:latin typeface="나눔스퀘어 네오 Bold" panose="00000800000000000000" pitchFamily="2" charset="-127"/>
              <a:ea typeface="나눔스퀘어 네오 Bold" panose="00000800000000000000" pitchFamily="2" charset="-127"/>
            </a:endParaRPr>
          </a:p>
          <a:p>
            <a:pPr algn="ct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err="1">
                <a:latin typeface="나눔스퀘어 네오 Bold" panose="00000800000000000000" pitchFamily="2" charset="-127"/>
                <a:ea typeface="나눔스퀘어 네오 Bold" panose="00000800000000000000" pitchFamily="2" charset="-127"/>
              </a:rPr>
              <a:t>결측값</a:t>
            </a:r>
            <a:r>
              <a:rPr lang="en-US" altLang="ko-KR" sz="1400" dirty="0">
                <a:latin typeface="나눔스퀘어 네오 Bold" panose="00000800000000000000" pitchFamily="2" charset="-127"/>
                <a:ea typeface="나눔스퀘어 네오 Bold" panose="00000800000000000000" pitchFamily="2" charset="-127"/>
              </a:rPr>
              <a:t>)</a:t>
            </a:r>
            <a:endParaRPr lang="ko-KR" altLang="en-US" sz="1400" dirty="0">
              <a:latin typeface="나눔스퀘어 네오 Bold" panose="00000800000000000000" pitchFamily="2" charset="-127"/>
              <a:ea typeface="나눔스퀘어 네오 Bold" panose="00000800000000000000" pitchFamily="2" charset="-127"/>
            </a:endParaRPr>
          </a:p>
        </p:txBody>
      </p:sp>
      <p:cxnSp>
        <p:nvCxnSpPr>
          <p:cNvPr id="94" name="직선 연결선 93">
            <a:extLst>
              <a:ext uri="{FF2B5EF4-FFF2-40B4-BE49-F238E27FC236}">
                <a16:creationId xmlns:a16="http://schemas.microsoft.com/office/drawing/2014/main" id="{D00867BB-4EB2-7029-77E1-F2E408F39DFC}"/>
              </a:ext>
            </a:extLst>
          </p:cNvPr>
          <p:cNvCxnSpPr>
            <a:cxnSpLocks/>
            <a:stCxn id="92" idx="3"/>
          </p:cNvCxnSpPr>
          <p:nvPr/>
        </p:nvCxnSpPr>
        <p:spPr>
          <a:xfrm>
            <a:off x="6673970" y="2789984"/>
            <a:ext cx="1822330" cy="0"/>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3F7FDC2-9503-0961-6B4E-D47F4D4B2C97}"/>
              </a:ext>
            </a:extLst>
          </p:cNvPr>
          <p:cNvCxnSpPr>
            <a:cxnSpLocks/>
          </p:cNvCxnSpPr>
          <p:nvPr/>
        </p:nvCxnSpPr>
        <p:spPr>
          <a:xfrm>
            <a:off x="10944225" y="769588"/>
            <a:ext cx="0" cy="2949313"/>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sp>
        <p:nvSpPr>
          <p:cNvPr id="98" name="사각형: 둥근 모서리 97">
            <a:extLst>
              <a:ext uri="{FF2B5EF4-FFF2-40B4-BE49-F238E27FC236}">
                <a16:creationId xmlns:a16="http://schemas.microsoft.com/office/drawing/2014/main" id="{67D29C25-B24C-ADBC-CB0F-A98024A4536E}"/>
              </a:ext>
            </a:extLst>
          </p:cNvPr>
          <p:cNvSpPr/>
          <p:nvPr/>
        </p:nvSpPr>
        <p:spPr>
          <a:xfrm>
            <a:off x="4515003" y="3994636"/>
            <a:ext cx="7194085" cy="242111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TextBox 100">
            <a:extLst>
              <a:ext uri="{FF2B5EF4-FFF2-40B4-BE49-F238E27FC236}">
                <a16:creationId xmlns:a16="http://schemas.microsoft.com/office/drawing/2014/main" id="{DFB0B7E2-7762-01F3-3768-0CEB6B4C93CF}"/>
              </a:ext>
            </a:extLst>
          </p:cNvPr>
          <p:cNvSpPr txBox="1"/>
          <p:nvPr/>
        </p:nvSpPr>
        <p:spPr>
          <a:xfrm>
            <a:off x="4705208" y="4029952"/>
            <a:ext cx="5436031" cy="338554"/>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MESURE_IEM_020_VALUE : </a:t>
            </a:r>
            <a:r>
              <a:rPr lang="ko-KR" altLang="en-US" sz="1600" dirty="0" err="1">
                <a:latin typeface="나눔스퀘어 네오 Bold" panose="00000800000000000000" pitchFamily="2" charset="-127"/>
                <a:ea typeface="나눔스퀘어 네오 Bold" panose="00000800000000000000" pitchFamily="2" charset="-127"/>
              </a:rPr>
              <a:t>왕복오래달리기</a:t>
            </a:r>
            <a:r>
              <a:rPr lang="en-US" altLang="ko-KR" sz="1600" dirty="0">
                <a:latin typeface="나눔스퀘어 네오 Bold" panose="00000800000000000000" pitchFamily="2" charset="-127"/>
                <a:ea typeface="나눔스퀘어 네오 Bold" panose="00000800000000000000" pitchFamily="2" charset="-127"/>
              </a:rPr>
              <a:t> (</a:t>
            </a:r>
            <a:r>
              <a:rPr lang="ko-KR" altLang="en-US" sz="1600" dirty="0">
                <a:latin typeface="나눔스퀘어 네오 Bold" panose="00000800000000000000" pitchFamily="2" charset="-127"/>
                <a:ea typeface="나눔스퀘어 네오 Bold" panose="00000800000000000000" pitchFamily="2" charset="-127"/>
              </a:rPr>
              <a:t>회</a:t>
            </a:r>
            <a:r>
              <a:rPr lang="en-US" altLang="ko-KR" sz="1600" dirty="0">
                <a:latin typeface="나눔스퀘어 네오 Bold" panose="00000800000000000000" pitchFamily="2" charset="-127"/>
                <a:ea typeface="나눔스퀘어 네오 Bold" panose="00000800000000000000" pitchFamily="2" charset="-127"/>
              </a:rPr>
              <a:t>)</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02" name="TextBox 101">
            <a:extLst>
              <a:ext uri="{FF2B5EF4-FFF2-40B4-BE49-F238E27FC236}">
                <a16:creationId xmlns:a16="http://schemas.microsoft.com/office/drawing/2014/main" id="{6B486F06-A70E-BF7C-C613-41BE57A23935}"/>
              </a:ext>
            </a:extLst>
          </p:cNvPr>
          <p:cNvSpPr txBox="1"/>
          <p:nvPr/>
        </p:nvSpPr>
        <p:spPr>
          <a:xfrm>
            <a:off x="4949275" y="4400828"/>
            <a:ext cx="2312576" cy="323165"/>
          </a:xfrm>
          <a:prstGeom prst="rect">
            <a:avLst/>
          </a:prstGeom>
          <a:noFill/>
        </p:spPr>
        <p:txBody>
          <a:bodyPr wrap="square" rtlCol="0">
            <a:spAutoFit/>
          </a:bodyPr>
          <a:lstStyle/>
          <a:p>
            <a:r>
              <a:rPr lang="ko-KR" altLang="en-US" sz="1500" dirty="0">
                <a:latin typeface="나눔스퀘어 네오 Bold" panose="00000800000000000000" pitchFamily="2" charset="-127"/>
                <a:ea typeface="나눔스퀘어 네오 Bold" panose="00000800000000000000" pitchFamily="2" charset="-127"/>
              </a:rPr>
              <a:t>유소년 데이터</a:t>
            </a:r>
          </a:p>
        </p:txBody>
      </p:sp>
      <p:sp>
        <p:nvSpPr>
          <p:cNvPr id="103" name="직사각형 102">
            <a:extLst>
              <a:ext uri="{FF2B5EF4-FFF2-40B4-BE49-F238E27FC236}">
                <a16:creationId xmlns:a16="http://schemas.microsoft.com/office/drawing/2014/main" id="{204DF8B1-F47A-5763-BAEC-C5045428011A}"/>
              </a:ext>
            </a:extLst>
          </p:cNvPr>
          <p:cNvSpPr/>
          <p:nvPr/>
        </p:nvSpPr>
        <p:spPr>
          <a:xfrm>
            <a:off x="4810369" y="4480862"/>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13B1933B-3F4C-5440-0B56-42DDDE9381E4}"/>
              </a:ext>
            </a:extLst>
          </p:cNvPr>
          <p:cNvSpPr txBox="1"/>
          <p:nvPr/>
        </p:nvSpPr>
        <p:spPr>
          <a:xfrm>
            <a:off x="5004694" y="4711365"/>
            <a:ext cx="6517286" cy="492443"/>
          </a:xfrm>
          <a:prstGeom prst="rect">
            <a:avLst/>
          </a:prstGeom>
          <a:noFill/>
        </p:spPr>
        <p:txBody>
          <a:bodyPr wrap="square" rtlCol="0">
            <a:spAutoFit/>
          </a:bodyPr>
          <a:lstStyle/>
          <a:p>
            <a:r>
              <a:rPr lang="ko-KR" altLang="en-US" sz="1300" dirty="0">
                <a:latin typeface="나눔스퀘어 네오 Regular" panose="00000500000000000000" pitchFamily="2" charset="-127"/>
                <a:ea typeface="나눔스퀘어 네오 Regular" panose="00000500000000000000" pitchFamily="2" charset="-127"/>
              </a:rPr>
              <a:t>유소년 데이터는 </a:t>
            </a:r>
            <a:r>
              <a:rPr lang="ko-KR" altLang="en-US" sz="1300" b="1" dirty="0">
                <a:latin typeface="나눔스퀘어 네오 Regular" panose="00000500000000000000" pitchFamily="2" charset="-127"/>
                <a:ea typeface="나눔스퀘어 네오 Regular" panose="00000500000000000000" pitchFamily="2" charset="-127"/>
              </a:rPr>
              <a:t>국민체력</a:t>
            </a:r>
            <a:r>
              <a:rPr lang="en-US" altLang="ko-KR" sz="1300" b="1" dirty="0">
                <a:latin typeface="나눔스퀘어 네오 Regular" panose="00000500000000000000" pitchFamily="2" charset="-127"/>
                <a:ea typeface="나눔스퀘어 네오 Regular" panose="00000500000000000000" pitchFamily="2" charset="-127"/>
              </a:rPr>
              <a:t>100</a:t>
            </a:r>
            <a:r>
              <a:rPr lang="ko-KR" altLang="en-US" sz="1300" b="1" dirty="0">
                <a:latin typeface="나눔스퀘어 네오 Regular" panose="00000500000000000000" pitchFamily="2" charset="-127"/>
                <a:ea typeface="나눔스퀘어 네오 Regular" panose="00000500000000000000" pitchFamily="2" charset="-127"/>
              </a:rPr>
              <a:t>에서 성인과 동일한 왕복거리</a:t>
            </a:r>
            <a:r>
              <a:rPr lang="en-US" altLang="ko-KR" sz="1300" b="1" dirty="0">
                <a:latin typeface="나눔스퀘어 네오 Regular" panose="00000500000000000000" pitchFamily="2" charset="-127"/>
                <a:ea typeface="나눔스퀘어 네오 Regular" panose="00000500000000000000" pitchFamily="2" charset="-127"/>
              </a:rPr>
              <a:t>(20m)</a:t>
            </a:r>
            <a:r>
              <a:rPr lang="ko-KR" altLang="en-US" sz="1300" b="1" dirty="0">
                <a:latin typeface="나눔스퀘어 네오 Regular" panose="00000500000000000000" pitchFamily="2" charset="-127"/>
                <a:ea typeface="나눔스퀘어 네오 Regular" panose="00000500000000000000" pitchFamily="2" charset="-127"/>
              </a:rPr>
              <a:t>를 달리지 않고 </a:t>
            </a:r>
            <a:r>
              <a:rPr lang="en-US" altLang="ko-KR" sz="1300" b="1" dirty="0">
                <a:latin typeface="나눔스퀘어 네오 Regular" panose="00000500000000000000" pitchFamily="2" charset="-127"/>
                <a:ea typeface="나눔스퀘어 네오 Regular" panose="00000500000000000000" pitchFamily="2" charset="-127"/>
              </a:rPr>
              <a:t>15(m)</a:t>
            </a:r>
            <a:r>
              <a:rPr lang="ko-KR" altLang="en-US" sz="1300" b="1" dirty="0">
                <a:latin typeface="나눔스퀘어 네오 Regular" panose="00000500000000000000" pitchFamily="2" charset="-127"/>
                <a:ea typeface="나눔스퀘어 네오 Regular" panose="00000500000000000000" pitchFamily="2" charset="-127"/>
              </a:rPr>
              <a:t>를 </a:t>
            </a:r>
            <a:br>
              <a:rPr lang="en-US" altLang="ko-KR" sz="1300" b="1" dirty="0">
                <a:latin typeface="나눔스퀘어 네오 Regular" panose="00000500000000000000" pitchFamily="2" charset="-127"/>
                <a:ea typeface="나눔스퀘어 네오 Regular" panose="00000500000000000000" pitchFamily="2" charset="-127"/>
              </a:rPr>
            </a:br>
            <a:r>
              <a:rPr lang="ko-KR" altLang="en-US" sz="1300" b="1" dirty="0">
                <a:latin typeface="나눔스퀘어 네오 Regular" panose="00000500000000000000" pitchFamily="2" charset="-127"/>
                <a:ea typeface="나눔스퀘어 네오 Regular" panose="00000500000000000000" pitchFamily="2" charset="-127"/>
              </a:rPr>
              <a:t>달리므로 국민체력</a:t>
            </a:r>
            <a:r>
              <a:rPr lang="en-US" altLang="ko-KR" sz="1300" b="1" dirty="0">
                <a:latin typeface="나눔스퀘어 네오 Regular" panose="00000500000000000000" pitchFamily="2" charset="-127"/>
                <a:ea typeface="나눔스퀘어 네오 Regular" panose="00000500000000000000" pitchFamily="2" charset="-127"/>
              </a:rPr>
              <a:t>100 </a:t>
            </a:r>
            <a:r>
              <a:rPr lang="ko-KR" altLang="en-US" sz="1300" b="1" dirty="0">
                <a:latin typeface="나눔스퀘어 네오 Regular" panose="00000500000000000000" pitchFamily="2" charset="-127"/>
                <a:ea typeface="나눔스퀘어 네오 Regular" panose="00000500000000000000" pitchFamily="2" charset="-127"/>
              </a:rPr>
              <a:t>기준과 맞지 않음</a:t>
            </a:r>
          </a:p>
        </p:txBody>
      </p:sp>
      <p:sp>
        <p:nvSpPr>
          <p:cNvPr id="106" name="이등변 삼각형 105">
            <a:extLst>
              <a:ext uri="{FF2B5EF4-FFF2-40B4-BE49-F238E27FC236}">
                <a16:creationId xmlns:a16="http://schemas.microsoft.com/office/drawing/2014/main" id="{694D3804-639C-01DF-BE12-F53C81BF3B9D}"/>
              </a:ext>
            </a:extLst>
          </p:cNvPr>
          <p:cNvSpPr/>
          <p:nvPr/>
        </p:nvSpPr>
        <p:spPr>
          <a:xfrm rot="16200000" flipV="1">
            <a:off x="4914830" y="4861991"/>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a:extLst>
              <a:ext uri="{FF2B5EF4-FFF2-40B4-BE49-F238E27FC236}">
                <a16:creationId xmlns:a16="http://schemas.microsoft.com/office/drawing/2014/main" id="{5157B3E6-3F47-B44A-2309-55CA7DAFFB97}"/>
              </a:ext>
            </a:extLst>
          </p:cNvPr>
          <p:cNvSpPr txBox="1"/>
          <p:nvPr/>
        </p:nvSpPr>
        <p:spPr>
          <a:xfrm>
            <a:off x="5004694" y="5199632"/>
            <a:ext cx="6517286" cy="492443"/>
          </a:xfrm>
          <a:prstGeom prst="rect">
            <a:avLst/>
          </a:prstGeom>
          <a:noFill/>
        </p:spPr>
        <p:txBody>
          <a:bodyPr wrap="square" rtlCol="0">
            <a:spAutoFit/>
          </a:bodyPr>
          <a:lstStyle/>
          <a:p>
            <a:r>
              <a:rPr lang="ko-KR" altLang="en-US" sz="1300" dirty="0">
                <a:latin typeface="나눔스퀘어 네오 Regular" panose="00000500000000000000" pitchFamily="2" charset="-127"/>
                <a:ea typeface="나눔스퀘어 네오 Regular" panose="00000500000000000000" pitchFamily="2" charset="-127"/>
              </a:rPr>
              <a:t>성인들의 최대 </a:t>
            </a:r>
            <a:r>
              <a:rPr lang="ko-KR" altLang="en-US" sz="1300" dirty="0" err="1">
                <a:latin typeface="나눔스퀘어 네오 Regular" panose="00000500000000000000" pitchFamily="2" charset="-127"/>
                <a:ea typeface="나눔스퀘어 네오 Regular" panose="00000500000000000000" pitchFamily="2" charset="-127"/>
              </a:rPr>
              <a:t>오래달리기</a:t>
            </a:r>
            <a:r>
              <a:rPr lang="ko-KR" altLang="en-US" sz="1300" dirty="0">
                <a:latin typeface="나눔스퀘어 네오 Regular" panose="00000500000000000000" pitchFamily="2" charset="-127"/>
                <a:ea typeface="나눔스퀘어 네오 Regular" panose="00000500000000000000" pitchFamily="2" charset="-127"/>
              </a:rPr>
              <a:t> 횟수 보다 더 많이 달렸을 뿐만 아니라</a:t>
            </a:r>
            <a:r>
              <a:rPr lang="en-US" altLang="ko-KR" sz="1300" dirty="0">
                <a:latin typeface="나눔스퀘어 네오 Regular" panose="00000500000000000000" pitchFamily="2" charset="-127"/>
                <a:ea typeface="나눔스퀘어 네오 Regular" panose="00000500000000000000" pitchFamily="2" charset="-127"/>
              </a:rPr>
              <a:t>,</a:t>
            </a:r>
            <a:r>
              <a:rPr lang="ko-KR" altLang="en-US"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장거리 달리기 선수</a:t>
            </a:r>
            <a:r>
              <a:rPr lang="en-US" altLang="ko-KR" sz="1300" dirty="0">
                <a:latin typeface="나눔스퀘어 네오 Regular" panose="00000500000000000000" pitchFamily="2" charset="-127"/>
                <a:ea typeface="나눔스퀘어 네오 Regular" panose="00000500000000000000" pitchFamily="2" charset="-127"/>
              </a:rPr>
              <a:t>(</a:t>
            </a:r>
            <a:r>
              <a:rPr lang="ko-KR" altLang="en-US" sz="1300" dirty="0" err="1">
                <a:latin typeface="나눔스퀘어 네오 Regular" panose="00000500000000000000" pitchFamily="2" charset="-127"/>
                <a:ea typeface="나눔스퀘어 네오 Regular" panose="00000500000000000000" pitchFamily="2" charset="-127"/>
              </a:rPr>
              <a:t>마라토너</a:t>
            </a:r>
            <a:r>
              <a:rPr lang="ko-KR" altLang="en-US" sz="1300" dirty="0">
                <a:latin typeface="나눔스퀘어 네오 Regular" panose="00000500000000000000" pitchFamily="2" charset="-127"/>
                <a:ea typeface="나눔스퀘어 네오 Regular" panose="00000500000000000000" pitchFamily="2" charset="-127"/>
              </a:rPr>
              <a:t> 제외</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횟수인 </a:t>
            </a:r>
            <a:r>
              <a:rPr lang="en-US" altLang="ko-KR" sz="1300" dirty="0">
                <a:latin typeface="나눔스퀘어 네오 Regular" panose="00000500000000000000" pitchFamily="2" charset="-127"/>
                <a:ea typeface="나눔스퀘어 네오 Regular" panose="00000500000000000000" pitchFamily="2" charset="-127"/>
              </a:rPr>
              <a:t>141.65 </a:t>
            </a:r>
            <a:r>
              <a:rPr lang="ko-KR" altLang="en-US" sz="1300" dirty="0">
                <a:latin typeface="나눔스퀘어 네오 Regular" panose="00000500000000000000" pitchFamily="2" charset="-127"/>
                <a:ea typeface="나눔스퀘어 네오 Regular" panose="00000500000000000000" pitchFamily="2" charset="-127"/>
              </a:rPr>
              <a:t>보다 더 많이 달린 데이터가 존재</a:t>
            </a:r>
            <a:endParaRPr lang="ko-KR" altLang="en-US" sz="1300" b="1" dirty="0">
              <a:latin typeface="나눔스퀘어 네오 Regular" panose="00000500000000000000" pitchFamily="2" charset="-127"/>
              <a:ea typeface="나눔스퀘어 네오 Regular" panose="00000500000000000000" pitchFamily="2" charset="-127"/>
            </a:endParaRPr>
          </a:p>
        </p:txBody>
      </p:sp>
      <p:sp>
        <p:nvSpPr>
          <p:cNvPr id="111" name="이등변 삼각형 110">
            <a:extLst>
              <a:ext uri="{FF2B5EF4-FFF2-40B4-BE49-F238E27FC236}">
                <a16:creationId xmlns:a16="http://schemas.microsoft.com/office/drawing/2014/main" id="{A3936DBE-B9BD-A436-951B-63AA3FFC1FDC}"/>
              </a:ext>
            </a:extLst>
          </p:cNvPr>
          <p:cNvSpPr/>
          <p:nvPr/>
        </p:nvSpPr>
        <p:spPr>
          <a:xfrm rot="16200000" flipV="1">
            <a:off x="4914830" y="535025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26ACFE02-1E96-4EA3-3A26-172495E2EF6A}"/>
              </a:ext>
            </a:extLst>
          </p:cNvPr>
          <p:cNvSpPr/>
          <p:nvPr/>
        </p:nvSpPr>
        <p:spPr>
          <a:xfrm>
            <a:off x="4932051" y="5914326"/>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3" name="그래픽 112" descr="확인 표시">
            <a:extLst>
              <a:ext uri="{FF2B5EF4-FFF2-40B4-BE49-F238E27FC236}">
                <a16:creationId xmlns:a16="http://schemas.microsoft.com/office/drawing/2014/main" id="{FCF537DC-E154-3FBD-1B5E-C84B0A6B52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4860798" y="5646285"/>
            <a:ext cx="447209" cy="447209"/>
          </a:xfrm>
          <a:prstGeom prst="rect">
            <a:avLst/>
          </a:prstGeom>
        </p:spPr>
      </p:pic>
      <p:sp>
        <p:nvSpPr>
          <p:cNvPr id="114" name="TextBox 113">
            <a:extLst>
              <a:ext uri="{FF2B5EF4-FFF2-40B4-BE49-F238E27FC236}">
                <a16:creationId xmlns:a16="http://schemas.microsoft.com/office/drawing/2014/main" id="{FE023BD4-5F6A-1B18-6040-2C9087609AD5}"/>
              </a:ext>
            </a:extLst>
          </p:cNvPr>
          <p:cNvSpPr txBox="1"/>
          <p:nvPr/>
        </p:nvSpPr>
        <p:spPr>
          <a:xfrm>
            <a:off x="4921659" y="5767598"/>
            <a:ext cx="5110446"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데이터 전산 및 통합 과정에 있어서 생긴 오류로 판단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err="1">
                <a:latin typeface="나눔스퀘어 네오 Bold" panose="00000800000000000000" pitchFamily="2" charset="-127"/>
                <a:ea typeface="나눔스퀘어 네오 Bold" panose="00000800000000000000" pitchFamily="2" charset="-127"/>
              </a:rPr>
              <a:t>왕복오래달리기에</a:t>
            </a:r>
            <a:r>
              <a:rPr lang="ko-KR" altLang="en-US" sz="1400" dirty="0">
                <a:latin typeface="나눔스퀘어 네오 Bold" panose="00000800000000000000" pitchFamily="2" charset="-127"/>
                <a:ea typeface="나눔스퀘어 네오 Bold" panose="00000800000000000000" pitchFamily="2" charset="-127"/>
              </a:rPr>
              <a:t> 포함된 모든 유소년 데이터를 제거</a:t>
            </a:r>
            <a:endParaRPr lang="ko-KR" altLang="en-US" sz="1200" dirty="0">
              <a:latin typeface="나눔스퀘어 네오 Bold" panose="00000800000000000000" pitchFamily="2" charset="-127"/>
              <a:ea typeface="나눔스퀘어 네오 Bold" panose="00000800000000000000" pitchFamily="2" charset="-127"/>
            </a:endParaRPr>
          </a:p>
        </p:txBody>
      </p:sp>
      <p:cxnSp>
        <p:nvCxnSpPr>
          <p:cNvPr id="116" name="연결선: 꺾임 115">
            <a:extLst>
              <a:ext uri="{FF2B5EF4-FFF2-40B4-BE49-F238E27FC236}">
                <a16:creationId xmlns:a16="http://schemas.microsoft.com/office/drawing/2014/main" id="{3FE89760-EF64-53C5-9013-733296B2F538}"/>
              </a:ext>
            </a:extLst>
          </p:cNvPr>
          <p:cNvCxnSpPr>
            <a:cxnSpLocks/>
            <a:stCxn id="35" idx="3"/>
            <a:endCxn id="66" idx="1"/>
          </p:cNvCxnSpPr>
          <p:nvPr/>
        </p:nvCxnSpPr>
        <p:spPr>
          <a:xfrm flipV="1">
            <a:off x="3204733" y="2084114"/>
            <a:ext cx="1278367" cy="2154155"/>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46817"/>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2600</ep:Words>
  <ep:PresentationFormat>와이드스크린</ep:PresentationFormat>
  <ep:Paragraphs>837</ep:Paragraphs>
  <ep:Slides>26</ep:Slides>
  <ep:Notes>25</ep:Notes>
  <ep:TotalTime>0</ep:TotalTime>
  <ep:HiddenSlides>0</ep:HiddenSlides>
  <ep:MMClips>7</ep:MMClips>
  <ep:HeadingPairs>
    <vt:vector size="4" baseType="variant">
      <vt:variant>
        <vt:lpstr>테마</vt:lpstr>
      </vt:variant>
      <vt:variant>
        <vt:i4>1</vt:i4>
      </vt:variant>
      <vt:variant>
        <vt:lpstr>슬라이드 제목</vt:lpstr>
      </vt:variant>
      <vt:variant>
        <vt:i4>26</vt:i4>
      </vt:variant>
    </vt:vector>
  </ep:HeadingPairs>
  <ep:TitlesOfParts>
    <vt:vector size="27" baseType="lpstr">
      <vt:lpstr>Office 테마</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2023-11-20T05:03:31.000</dcterms:created>
  <dc:creator>pjh98110 pjh98110</dc:creator>
  <cp:lastModifiedBy>dlsrn</cp:lastModifiedBy>
  <dcterms:modified xsi:type="dcterms:W3CDTF">2024-05-05T09:01:15.657</dcterms:modified>
  <cp:revision>201</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